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43" r:id="rId1"/>
  </p:sldMasterIdLst>
  <p:notesMasterIdLst>
    <p:notesMasterId r:id="rId33"/>
  </p:notesMasterIdLst>
  <p:handoutMasterIdLst>
    <p:handoutMasterId r:id="rId34"/>
  </p:handoutMasterIdLst>
  <p:sldIdLst>
    <p:sldId id="561" r:id="rId2"/>
    <p:sldId id="562" r:id="rId3"/>
    <p:sldId id="565" r:id="rId4"/>
    <p:sldId id="564" r:id="rId5"/>
    <p:sldId id="621" r:id="rId6"/>
    <p:sldId id="622" r:id="rId7"/>
    <p:sldId id="544" r:id="rId8"/>
    <p:sldId id="545" r:id="rId9"/>
    <p:sldId id="558" r:id="rId10"/>
    <p:sldId id="546" r:id="rId11"/>
    <p:sldId id="559" r:id="rId12"/>
    <p:sldId id="549" r:id="rId13"/>
    <p:sldId id="551" r:id="rId14"/>
    <p:sldId id="577" r:id="rId15"/>
    <p:sldId id="578" r:id="rId16"/>
    <p:sldId id="579" r:id="rId17"/>
    <p:sldId id="580" r:id="rId18"/>
    <p:sldId id="620" r:id="rId19"/>
    <p:sldId id="593" r:id="rId20"/>
    <p:sldId id="594" r:id="rId21"/>
    <p:sldId id="596" r:id="rId22"/>
    <p:sldId id="581" r:id="rId23"/>
    <p:sldId id="582" r:id="rId24"/>
    <p:sldId id="602" r:id="rId25"/>
    <p:sldId id="606" r:id="rId26"/>
    <p:sldId id="607" r:id="rId27"/>
    <p:sldId id="608" r:id="rId28"/>
    <p:sldId id="610" r:id="rId29"/>
    <p:sldId id="617" r:id="rId30"/>
    <p:sldId id="618" r:id="rId31"/>
    <p:sldId id="619" r:id="rId32"/>
  </p:sldIdLst>
  <p:sldSz cx="9144000" cy="6858000" type="screen4x3"/>
  <p:notesSz cx="6858000" cy="9144000"/>
  <p:defaultTextStyle>
    <a:defPPr>
      <a:defRPr lang="en-US"/>
    </a:defPPr>
    <a:lvl1pPr algn="l" rtl="0" eaLnBrk="0" fontAlgn="base" hangingPunct="0">
      <a:spcBef>
        <a:spcPct val="20000"/>
      </a:spcBef>
      <a:spcAft>
        <a:spcPct val="0"/>
      </a:spcAft>
      <a:buChar char="•"/>
      <a:defRPr kumimoji="1" sz="2400" kern="1200">
        <a:solidFill>
          <a:schemeClr val="tx1"/>
        </a:solidFill>
        <a:latin typeface="Curlz MT" pitchFamily="82" charset="0"/>
        <a:ea typeface="+mn-ea"/>
        <a:cs typeface="+mn-cs"/>
      </a:defRPr>
    </a:lvl1pPr>
    <a:lvl2pPr marL="457200" algn="l" rtl="0" eaLnBrk="0" fontAlgn="base" hangingPunct="0">
      <a:spcBef>
        <a:spcPct val="20000"/>
      </a:spcBef>
      <a:spcAft>
        <a:spcPct val="0"/>
      </a:spcAft>
      <a:buChar char="•"/>
      <a:defRPr kumimoji="1" sz="2400" kern="1200">
        <a:solidFill>
          <a:schemeClr val="tx1"/>
        </a:solidFill>
        <a:latin typeface="Curlz MT" pitchFamily="82" charset="0"/>
        <a:ea typeface="+mn-ea"/>
        <a:cs typeface="+mn-cs"/>
      </a:defRPr>
    </a:lvl2pPr>
    <a:lvl3pPr marL="914400" algn="l" rtl="0" eaLnBrk="0" fontAlgn="base" hangingPunct="0">
      <a:spcBef>
        <a:spcPct val="20000"/>
      </a:spcBef>
      <a:spcAft>
        <a:spcPct val="0"/>
      </a:spcAft>
      <a:buChar char="•"/>
      <a:defRPr kumimoji="1" sz="2400" kern="1200">
        <a:solidFill>
          <a:schemeClr val="tx1"/>
        </a:solidFill>
        <a:latin typeface="Curlz MT" pitchFamily="82" charset="0"/>
        <a:ea typeface="+mn-ea"/>
        <a:cs typeface="+mn-cs"/>
      </a:defRPr>
    </a:lvl3pPr>
    <a:lvl4pPr marL="1371600" algn="l" rtl="0" eaLnBrk="0" fontAlgn="base" hangingPunct="0">
      <a:spcBef>
        <a:spcPct val="20000"/>
      </a:spcBef>
      <a:spcAft>
        <a:spcPct val="0"/>
      </a:spcAft>
      <a:buChar char="•"/>
      <a:defRPr kumimoji="1" sz="2400" kern="1200">
        <a:solidFill>
          <a:schemeClr val="tx1"/>
        </a:solidFill>
        <a:latin typeface="Curlz MT" pitchFamily="82" charset="0"/>
        <a:ea typeface="+mn-ea"/>
        <a:cs typeface="+mn-cs"/>
      </a:defRPr>
    </a:lvl4pPr>
    <a:lvl5pPr marL="1828800" algn="l" rtl="0" eaLnBrk="0" fontAlgn="base" hangingPunct="0">
      <a:spcBef>
        <a:spcPct val="20000"/>
      </a:spcBef>
      <a:spcAft>
        <a:spcPct val="0"/>
      </a:spcAft>
      <a:buChar char="•"/>
      <a:defRPr kumimoji="1" sz="2400" kern="1200">
        <a:solidFill>
          <a:schemeClr val="tx1"/>
        </a:solidFill>
        <a:latin typeface="Curlz MT" pitchFamily="82" charset="0"/>
        <a:ea typeface="+mn-ea"/>
        <a:cs typeface="+mn-cs"/>
      </a:defRPr>
    </a:lvl5pPr>
    <a:lvl6pPr marL="2286000" algn="l" defTabSz="914400" rtl="0" eaLnBrk="1" latinLnBrk="0" hangingPunct="1">
      <a:defRPr kumimoji="1" sz="2400" kern="1200">
        <a:solidFill>
          <a:schemeClr val="tx1"/>
        </a:solidFill>
        <a:latin typeface="Curlz MT" pitchFamily="82" charset="0"/>
        <a:ea typeface="+mn-ea"/>
        <a:cs typeface="+mn-cs"/>
      </a:defRPr>
    </a:lvl6pPr>
    <a:lvl7pPr marL="2743200" algn="l" defTabSz="914400" rtl="0" eaLnBrk="1" latinLnBrk="0" hangingPunct="1">
      <a:defRPr kumimoji="1" sz="2400" kern="1200">
        <a:solidFill>
          <a:schemeClr val="tx1"/>
        </a:solidFill>
        <a:latin typeface="Curlz MT" pitchFamily="82" charset="0"/>
        <a:ea typeface="+mn-ea"/>
        <a:cs typeface="+mn-cs"/>
      </a:defRPr>
    </a:lvl7pPr>
    <a:lvl8pPr marL="3200400" algn="l" defTabSz="914400" rtl="0" eaLnBrk="1" latinLnBrk="0" hangingPunct="1">
      <a:defRPr kumimoji="1" sz="2400" kern="1200">
        <a:solidFill>
          <a:schemeClr val="tx1"/>
        </a:solidFill>
        <a:latin typeface="Curlz MT" pitchFamily="82" charset="0"/>
        <a:ea typeface="+mn-ea"/>
        <a:cs typeface="+mn-cs"/>
      </a:defRPr>
    </a:lvl8pPr>
    <a:lvl9pPr marL="3657600" algn="l" defTabSz="914400" rtl="0" eaLnBrk="1" latinLnBrk="0" hangingPunct="1">
      <a:defRPr kumimoji="1" sz="2400" kern="1200">
        <a:solidFill>
          <a:schemeClr val="tx1"/>
        </a:solidFill>
        <a:latin typeface="Curlz MT" pitchFamily="82"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00FF"/>
    <a:srgbClr val="003300"/>
    <a:srgbClr val="FF0000"/>
    <a:srgbClr val="000000"/>
    <a:srgbClr val="FFCC00"/>
    <a:srgbClr val="FFFF00"/>
    <a:srgbClr val="006600"/>
    <a:srgbClr val="FF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581" autoAdjust="0"/>
  </p:normalViewPr>
  <p:slideViewPr>
    <p:cSldViewPr snapToGrid="0">
      <p:cViewPr varScale="1">
        <p:scale>
          <a:sx n="67" d="100"/>
          <a:sy n="67" d="100"/>
        </p:scale>
        <p:origin x="-606" y="-90"/>
      </p:cViewPr>
      <p:guideLst>
        <p:guide orient="horz" pos="2160"/>
        <p:guide pos="229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38" d="100"/>
          <a:sy n="38" d="100"/>
        </p:scale>
        <p:origin x="-1530"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68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latin typeface="Arial" charset="0"/>
              </a:defRPr>
            </a:lvl1pPr>
          </a:lstStyle>
          <a:p>
            <a:pPr>
              <a:defRPr/>
            </a:pPr>
            <a:endParaRPr lang="en-US" altLang="en-US"/>
          </a:p>
        </p:txBody>
      </p:sp>
      <p:sp>
        <p:nvSpPr>
          <p:cNvPr id="37683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atin typeface="Arial" charset="0"/>
              </a:defRPr>
            </a:lvl1pPr>
          </a:lstStyle>
          <a:p>
            <a:pPr>
              <a:defRPr/>
            </a:pPr>
            <a:endParaRPr lang="en-US" altLang="en-US"/>
          </a:p>
        </p:txBody>
      </p:sp>
      <p:sp>
        <p:nvSpPr>
          <p:cNvPr id="37683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latin typeface="Arial" charset="0"/>
              </a:defRPr>
            </a:lvl1pPr>
          </a:lstStyle>
          <a:p>
            <a:pPr>
              <a:defRPr/>
            </a:pPr>
            <a:endParaRPr lang="en-US" altLang="en-US"/>
          </a:p>
        </p:txBody>
      </p:sp>
      <p:sp>
        <p:nvSpPr>
          <p:cNvPr id="37683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atin typeface="Arial" charset="0"/>
              </a:defRPr>
            </a:lvl1pPr>
          </a:lstStyle>
          <a:p>
            <a:pPr>
              <a:defRPr/>
            </a:pPr>
            <a:fld id="{0BF4C935-3C1F-4B61-923A-8F5E9C485927}"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47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latin typeface="Arial" charset="0"/>
              </a:defRPr>
            </a:lvl1pPr>
          </a:lstStyle>
          <a:p>
            <a:pPr>
              <a:defRPr/>
            </a:pPr>
            <a:endParaRPr lang="en-US" altLang="en-US"/>
          </a:p>
        </p:txBody>
      </p:sp>
      <p:sp>
        <p:nvSpPr>
          <p:cNvPr id="37478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atin typeface="Arial" charset="0"/>
              </a:defRPr>
            </a:lvl1pPr>
          </a:lstStyle>
          <a:p>
            <a:pPr>
              <a:defRPr/>
            </a:pPr>
            <a:endParaRPr lang="en-US" altLang="en-US"/>
          </a:p>
        </p:txBody>
      </p:sp>
      <p:sp>
        <p:nvSpPr>
          <p:cNvPr id="378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7478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37479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latin typeface="Arial" charset="0"/>
              </a:defRPr>
            </a:lvl1pPr>
          </a:lstStyle>
          <a:p>
            <a:pPr>
              <a:defRPr/>
            </a:pPr>
            <a:endParaRPr lang="en-US" altLang="en-US"/>
          </a:p>
        </p:txBody>
      </p:sp>
      <p:sp>
        <p:nvSpPr>
          <p:cNvPr id="37479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atin typeface="Arial" charset="0"/>
              </a:defRPr>
            </a:lvl1pPr>
          </a:lstStyle>
          <a:p>
            <a:pPr>
              <a:defRPr/>
            </a:pPr>
            <a:fld id="{EAC70053-1F74-48F7-853A-726A70721F4B}"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4D638B3E-CA45-4EA7-8CE4-AC55F4AFCE93}" type="slidenum">
              <a:rPr lang="en-CA" altLang="en-US"/>
              <a:pPr/>
              <a:t>5</a:t>
            </a:fld>
            <a:endParaRPr lang="en-CA" altLang="en-US"/>
          </a:p>
        </p:txBody>
      </p:sp>
      <p:sp>
        <p:nvSpPr>
          <p:cNvPr id="546818" name="Rectangle 2"/>
          <p:cNvSpPr>
            <a:spLocks noGrp="1" noRot="1" noChangeAspect="1" noChangeArrowheads="1" noTextEdit="1"/>
          </p:cNvSpPr>
          <p:nvPr>
            <p:ph type="sldImg"/>
          </p:nvPr>
        </p:nvSpPr>
        <p:spPr>
          <a:ln/>
        </p:spPr>
      </p:sp>
      <p:sp>
        <p:nvSpPr>
          <p:cNvPr id="546819" name="Rectangle 3"/>
          <p:cNvSpPr>
            <a:spLocks noGrp="1" noChangeArrowheads="1"/>
          </p:cNvSpPr>
          <p:nvPr>
            <p:ph type="body" idx="1"/>
          </p:nvPr>
        </p:nvSpPr>
        <p:spPr/>
        <p:txBody>
          <a:bodyPr/>
          <a:lstStyle/>
          <a:p>
            <a:r>
              <a:rPr lang="en-GB"/>
              <a:t>When you draw a shift of the demand, be careful to draw the arrows in the horizontal direction. Follow the text by always describing shifts of demand and supply curves as “rightward” or “leftward.” Do not say that the curves shift “up” or “down” or “inward” or “outward.” </a:t>
            </a:r>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2FE5CA01-68B8-42A9-91C3-9C0B7EF2B68F}" type="slidenum">
              <a:rPr lang="en-CA" altLang="en-US"/>
              <a:pPr/>
              <a:t>6</a:t>
            </a:fld>
            <a:endParaRPr lang="en-CA" altLang="en-US"/>
          </a:p>
        </p:txBody>
      </p:sp>
      <p:sp>
        <p:nvSpPr>
          <p:cNvPr id="547842" name="Rectangle 2"/>
          <p:cNvSpPr>
            <a:spLocks noGrp="1" noRot="1" noChangeAspect="1" noChangeArrowheads="1" noTextEdit="1"/>
          </p:cNvSpPr>
          <p:nvPr>
            <p:ph type="sldImg"/>
          </p:nvPr>
        </p:nvSpPr>
        <p:spPr>
          <a:ln/>
        </p:spPr>
      </p:sp>
      <p:sp>
        <p:nvSpPr>
          <p:cNvPr id="547843"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D21D778-B565-4D7E-94D7-64010A445B68}" type="datetimeFigureOut">
              <a:rPr lang="en-US" smtClean="0"/>
              <a:pPr/>
              <a:t>12/13/2010</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dissolv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12/13/2010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transition spd="med">
    <p:dissolv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12/13/2010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dissolv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820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990600"/>
            <a:ext cx="86106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04800" y="3200400"/>
            <a:ext cx="86106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820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990600"/>
            <a:ext cx="42291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86300" y="990600"/>
            <a:ext cx="4229100" cy="4267200"/>
          </a:xfrm>
        </p:spPr>
        <p:txBody>
          <a:bodyPr/>
          <a:lstStyle/>
          <a:p>
            <a:pPr lvl="0"/>
            <a:endParaRPr lang="en-US" noProof="0" smtClean="0"/>
          </a:p>
        </p:txBody>
      </p:sp>
    </p:spTree>
  </p:cSld>
  <p:clrMapOvr>
    <a:masterClrMapping/>
  </p:clrMapOvr>
  <p:transition spd="med">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820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990600"/>
            <a:ext cx="8610600" cy="4267200"/>
          </a:xfrm>
        </p:spPr>
        <p:txBody>
          <a:bodyPr/>
          <a:lstStyle/>
          <a:p>
            <a:pPr lvl="0"/>
            <a:endParaRPr lang="en-US" noProof="0" smtClean="0"/>
          </a:p>
        </p:txBody>
      </p:sp>
    </p:spTree>
  </p:cSld>
  <p:clrMapOvr>
    <a:masterClrMapping/>
  </p:clrMapOvr>
  <p:transition spd="med">
    <p:dissolv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820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990600"/>
            <a:ext cx="42291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86300" y="990600"/>
            <a:ext cx="4229100" cy="4267200"/>
          </a:xfrm>
        </p:spPr>
        <p:txBody>
          <a:bodyPr/>
          <a:lstStyle/>
          <a:p>
            <a:pPr lvl="0"/>
            <a:endParaRPr lang="en-US" noProof="0" smtClean="0"/>
          </a:p>
        </p:txBody>
      </p:sp>
    </p:spTree>
  </p:cSld>
  <p:clrMapOvr>
    <a:masterClrMapping/>
  </p:clrMapOvr>
  <p:transition spd="med">
    <p:dissolv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820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990600"/>
            <a:ext cx="42291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990600"/>
            <a:ext cx="42291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12/13/2010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spd="med">
    <p:dissolv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12/13/2010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dissolv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D21D778-B565-4D7E-94D7-64010A445B68}" type="datetimeFigureOut">
              <a:rPr lang="en-US" smtClean="0"/>
              <a:pPr/>
              <a:t>12/13/2010</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transition spd="med">
    <p:dissolv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D21D778-B565-4D7E-94D7-64010A445B68}" type="datetimeFigureOut">
              <a:rPr lang="en-US" smtClean="0"/>
              <a:pPr/>
              <a:t>12/13/2010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dissolv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D21D778-B565-4D7E-94D7-64010A445B68}" type="datetimeFigureOut">
              <a:rPr lang="en-US" smtClean="0"/>
              <a:pPr/>
              <a:t>12/13/2010</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a:t>‹#›</a:t>
            </a:fld>
            <a:endParaRPr kumimoji="0" lang="en-US" dirty="0"/>
          </a:p>
        </p:txBody>
      </p:sp>
    </p:spTree>
  </p:cSld>
  <p:clrMapOvr>
    <a:masterClrMapping/>
  </p:clrMapOvr>
  <p:transition spd="med">
    <p:dissolv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D21D778-B565-4D7E-94D7-64010A445B68}" type="datetimeFigureOut">
              <a:rPr lang="en-US" smtClean="0"/>
              <a:pPr/>
              <a:t>12/13/2010</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a:t>‹#›</a:t>
            </a:fld>
            <a:endParaRPr kumimoji="0" lang="en-US" dirty="0">
              <a:solidFill>
                <a:srgbClr val="FFFFFF"/>
              </a:solidFill>
            </a:endParaRPr>
          </a:p>
        </p:txBody>
      </p:sp>
    </p:spTree>
  </p:cSld>
  <p:clrMapOvr>
    <a:masterClrMapping/>
  </p:clrMapOvr>
  <p:transition spd="med">
    <p:dissolv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D21D778-B565-4D7E-94D7-64010A445B68}" type="datetimeFigureOut">
              <a:rPr lang="en-US" smtClean="0"/>
              <a:pPr/>
              <a:t>12/13/2010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transition spd="med">
    <p:dissolv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D21D778-B565-4D7E-94D7-64010A445B68}" type="datetimeFigureOut">
              <a:rPr lang="en-US" smtClean="0"/>
              <a:pPr/>
              <a:t>12/13/2010</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transition spd="med">
    <p:dissolv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12/13/2010</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Lst>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 calcmode="lin" valueType="num">
                                      <p:cBhvr additive="base">
                                        <p:cTn id="13"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3">
                                            <p:txEl>
                                              <p:pRg st="1" end="1"/>
                                            </p:txEl>
                                          </p:spTgt>
                                        </p:tgtEl>
                                        <p:attrNameLst>
                                          <p:attrName>style.visibility</p:attrName>
                                        </p:attrNameLst>
                                      </p:cBhvr>
                                      <p:to>
                                        <p:strVal val="visible"/>
                                      </p:to>
                                    </p:set>
                                    <p:anim calcmode="lin" valueType="num">
                                      <p:cBhvr additive="base">
                                        <p:cTn id="19" dur="500" fill="hold"/>
                                        <p:tgtEl>
                                          <p:spTgt spid="13">
                                            <p:txEl>
                                              <p:pRg st="1" end="1"/>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3">
                                            <p:txEl>
                                              <p:pRg st="1" end="1"/>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3">
                                            <p:txEl>
                                              <p:pRg st="2" end="2"/>
                                            </p:txEl>
                                          </p:spTgt>
                                        </p:tgtEl>
                                        <p:attrNameLst>
                                          <p:attrName>style.visibility</p:attrName>
                                        </p:attrNameLst>
                                      </p:cBhvr>
                                      <p:to>
                                        <p:strVal val="visible"/>
                                      </p:to>
                                    </p:set>
                                    <p:anim calcmode="lin" valueType="num">
                                      <p:cBhvr additive="base">
                                        <p:cTn id="23" dur="500" fill="hold"/>
                                        <p:tgtEl>
                                          <p:spTgt spid="13">
                                            <p:txEl>
                                              <p:pRg st="2" end="2"/>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13">
                                            <p:txEl>
                                              <p:pRg st="2" end="2"/>
                                            </p:txEl>
                                          </p:spTgt>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3">
                                            <p:txEl>
                                              <p:pRg st="3" end="3"/>
                                            </p:txEl>
                                          </p:spTgt>
                                        </p:tgtEl>
                                        <p:attrNameLst>
                                          <p:attrName>style.visibility</p:attrName>
                                        </p:attrNameLst>
                                      </p:cBhvr>
                                      <p:to>
                                        <p:strVal val="visible"/>
                                      </p:to>
                                    </p:set>
                                    <p:anim calcmode="lin" valueType="num">
                                      <p:cBhvr additive="base">
                                        <p:cTn id="27" dur="500" fill="hold"/>
                                        <p:tgtEl>
                                          <p:spTgt spid="13">
                                            <p:txEl>
                                              <p:pRg st="3" end="3"/>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13">
                                            <p:txEl>
                                              <p:pRg st="3" end="3"/>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3">
                                            <p:txEl>
                                              <p:pRg st="4" end="4"/>
                                            </p:txEl>
                                          </p:spTgt>
                                        </p:tgtEl>
                                        <p:attrNameLst>
                                          <p:attrName>style.visibility</p:attrName>
                                        </p:attrNameLst>
                                      </p:cBhvr>
                                      <p:to>
                                        <p:strVal val="visible"/>
                                      </p:to>
                                    </p:set>
                                    <p:anim calcmode="lin" valueType="num">
                                      <p:cBhvr additive="base">
                                        <p:cTn id="31" dur="500" fill="hold"/>
                                        <p:tgtEl>
                                          <p:spTgt spid="1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utoUpdateAnimBg="0"/>
      <p:bldP spid="13" grpId="0" build="p" bldLvl="2" autoUpdateAnimBg="0"/>
    </p:bldLst>
  </p:timing>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jpeg"/></Relationships>
</file>

<file path=ppt/slides/_rels/slide10.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14.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Office_Word_97_-_2003_Document2.doc"/><Relationship Id="rId2" Type="http://schemas.openxmlformats.org/officeDocument/2006/relationships/slideLayout" Target="../slideLayouts/slideLayout14.xml"/><Relationship Id="rId1" Type="http://schemas.openxmlformats.org/officeDocument/2006/relationships/vmlDrawing" Target="../drawings/vmlDrawing2.vml"/></Relationships>
</file>

<file path=ppt/slides/_rels/slide14.xml.rels><?xml version="1.0" encoding="UTF-8" standalone="yes"?>
<Relationships xmlns="http://schemas.openxmlformats.org/package/2006/relationships"><Relationship Id="rId3" Type="http://schemas.openxmlformats.org/officeDocument/2006/relationships/image" Target="http://ww2.southwest.tn.edu/wpayne-econ2010/Lecture_Notes/C03/Change_in_Q_Supplied.gif" TargetMode="External"/><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4.wmf"/><Relationship Id="rId4" Type="http://schemas.openxmlformats.org/officeDocument/2006/relationships/image" Target="../media/image33.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slideLayout" Target="../slideLayouts/slideLayout16.xml"/><Relationship Id="rId4" Type="http://schemas.openxmlformats.org/officeDocument/2006/relationships/image" Target="../media/image38.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1.wmf"/><Relationship Id="rId7" Type="http://schemas.openxmlformats.org/officeDocument/2006/relationships/image" Target="../media/image45.wmf"/><Relationship Id="rId2" Type="http://schemas.openxmlformats.org/officeDocument/2006/relationships/image" Target="../media/image40.wmf"/><Relationship Id="rId1" Type="http://schemas.openxmlformats.org/officeDocument/2006/relationships/slideLayout" Target="../slideLayouts/slideLayout6.xml"/><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42.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slideLayout" Target="../slideLayouts/slideLayout6.xml"/><Relationship Id="rId6" Type="http://schemas.openxmlformats.org/officeDocument/2006/relationships/image" Target="../media/image52.wmf"/><Relationship Id="rId5" Type="http://schemas.openxmlformats.org/officeDocument/2006/relationships/image" Target="../media/image51.wmf"/><Relationship Id="rId4" Type="http://schemas.openxmlformats.org/officeDocument/2006/relationships/image" Target="../media/image50.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slideLayout" Target="../slideLayouts/slideLayout12.xml"/><Relationship Id="rId4" Type="http://schemas.openxmlformats.org/officeDocument/2006/relationships/image" Target="../media/image26.wmf"/></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8" descr="Bouquet"/>
          <p:cNvSpPr>
            <a:spLocks noChangeArrowheads="1"/>
          </p:cNvSpPr>
          <p:nvPr/>
        </p:nvSpPr>
        <p:spPr bwMode="auto">
          <a:xfrm>
            <a:off x="0" y="6243638"/>
            <a:ext cx="9144000" cy="614362"/>
          </a:xfrm>
          <a:prstGeom prst="rect">
            <a:avLst/>
          </a:prstGeom>
          <a:blipFill dpi="0" rotWithShape="0">
            <a:blip r:embed="rId2" cstate="print"/>
            <a:srcRect/>
            <a:tile tx="0" ty="0" sx="100000" sy="100000" flip="none" algn="tl"/>
          </a:blipFill>
          <a:ln w="9525">
            <a:solidFill>
              <a:schemeClr val="tx1"/>
            </a:solidFill>
            <a:miter lim="800000"/>
            <a:headEnd/>
            <a:tailEnd/>
          </a:ln>
        </p:spPr>
        <p:txBody>
          <a:bodyPr wrap="none" anchor="ctr"/>
          <a:lstStyle/>
          <a:p>
            <a:endParaRPr lang="en-US"/>
          </a:p>
        </p:txBody>
      </p:sp>
      <p:pic>
        <p:nvPicPr>
          <p:cNvPr id="6147" name="Picture 20"/>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6148" name="Text Box 5"/>
          <p:cNvSpPr txBox="1">
            <a:spLocks noChangeArrowheads="1"/>
          </p:cNvSpPr>
          <p:nvPr/>
        </p:nvSpPr>
        <p:spPr bwMode="auto">
          <a:xfrm>
            <a:off x="406400" y="5643563"/>
            <a:ext cx="8396288" cy="396875"/>
          </a:xfrm>
          <a:prstGeom prst="rect">
            <a:avLst/>
          </a:prstGeom>
          <a:noFill/>
          <a:ln w="9525">
            <a:noFill/>
            <a:miter lim="800000"/>
            <a:headEnd/>
            <a:tailEnd/>
          </a:ln>
        </p:spPr>
        <p:txBody>
          <a:bodyPr>
            <a:spAutoFit/>
          </a:bodyPr>
          <a:lstStyle/>
          <a:p>
            <a:pPr>
              <a:spcBef>
                <a:spcPct val="50000"/>
              </a:spcBef>
            </a:pPr>
            <a:endParaRPr kumimoji="0" lang="en-US" sz="2000">
              <a:latin typeface="Comic Sans MS" pitchFamily="66" charset="0"/>
            </a:endParaRPr>
          </a:p>
        </p:txBody>
      </p:sp>
      <p:sp>
        <p:nvSpPr>
          <p:cNvPr id="422918" name="Text Box 6"/>
          <p:cNvSpPr txBox="1">
            <a:spLocks noChangeArrowheads="1"/>
          </p:cNvSpPr>
          <p:nvPr/>
        </p:nvSpPr>
        <p:spPr bwMode="auto">
          <a:xfrm>
            <a:off x="476250" y="655638"/>
            <a:ext cx="8115300" cy="7407275"/>
          </a:xfrm>
          <a:prstGeom prst="rect">
            <a:avLst/>
          </a:prstGeom>
          <a:noFill/>
          <a:ln w="9525">
            <a:noFill/>
            <a:miter lim="800000"/>
            <a:headEnd/>
            <a:tailEnd/>
          </a:ln>
        </p:spPr>
        <p:txBody>
          <a:bodyPr>
            <a:spAutoFit/>
          </a:bodyPr>
          <a:lstStyle/>
          <a:p>
            <a:pPr algn="ctr">
              <a:spcBef>
                <a:spcPct val="50000"/>
              </a:spcBef>
              <a:buFontTx/>
              <a:buNone/>
            </a:pPr>
            <a:endParaRPr kumimoji="0" lang="en-US" sz="4000" b="1"/>
          </a:p>
          <a:p>
            <a:pPr algn="ctr">
              <a:spcBef>
                <a:spcPct val="50000"/>
              </a:spcBef>
              <a:buFontTx/>
              <a:buNone/>
            </a:pPr>
            <a:endParaRPr kumimoji="0" lang="en-US" sz="4000" b="1"/>
          </a:p>
          <a:p>
            <a:pPr algn="ctr">
              <a:spcBef>
                <a:spcPct val="50000"/>
              </a:spcBef>
              <a:buFontTx/>
              <a:buNone/>
            </a:pPr>
            <a:r>
              <a:rPr kumimoji="0" lang="en-US" sz="4000" b="1"/>
              <a:t>Today is your lucky day!  You just won $1000!!!  Write down at least 5 things that you will buy with your money.</a:t>
            </a:r>
            <a:endParaRPr kumimoji="0" lang="en-US" sz="2000" b="1">
              <a:latin typeface="Comic Sans MS" pitchFamily="66" charset="0"/>
            </a:endParaRPr>
          </a:p>
          <a:p>
            <a:pPr algn="ctr">
              <a:spcBef>
                <a:spcPct val="50000"/>
              </a:spcBef>
              <a:buFontTx/>
              <a:buNone/>
            </a:pPr>
            <a:endParaRPr kumimoji="0" lang="en-US" sz="2000" b="1">
              <a:latin typeface="Comic Sans MS" pitchFamily="66" charset="0"/>
            </a:endParaRPr>
          </a:p>
          <a:p>
            <a:pPr algn="ctr">
              <a:spcBef>
                <a:spcPct val="50000"/>
              </a:spcBef>
              <a:buFontTx/>
              <a:buNone/>
            </a:pPr>
            <a:endParaRPr kumimoji="0" lang="en-US" sz="2000" b="1">
              <a:latin typeface="Comic Sans MS" pitchFamily="66" charset="0"/>
            </a:endParaRPr>
          </a:p>
          <a:p>
            <a:pPr algn="ctr">
              <a:spcBef>
                <a:spcPct val="50000"/>
              </a:spcBef>
              <a:buFontTx/>
              <a:buNone/>
            </a:pPr>
            <a:endParaRPr kumimoji="0" lang="en-US" sz="2000" b="1">
              <a:latin typeface="Comic Sans MS" pitchFamily="66" charset="0"/>
            </a:endParaRPr>
          </a:p>
          <a:p>
            <a:pPr algn="ctr">
              <a:spcBef>
                <a:spcPct val="50000"/>
              </a:spcBef>
              <a:buFontTx/>
              <a:buNone/>
            </a:pPr>
            <a:endParaRPr kumimoji="0" lang="en-US" sz="2000" b="1">
              <a:latin typeface="Comic Sans MS" pitchFamily="66" charset="0"/>
            </a:endParaRPr>
          </a:p>
          <a:p>
            <a:pPr algn="ctr">
              <a:spcBef>
                <a:spcPct val="50000"/>
              </a:spcBef>
              <a:buFontTx/>
              <a:buNone/>
            </a:pPr>
            <a:endParaRPr kumimoji="0" lang="en-US" sz="2000" b="1">
              <a:latin typeface="Comic Sans MS" pitchFamily="66" charset="0"/>
            </a:endParaRPr>
          </a:p>
          <a:p>
            <a:pPr algn="ctr">
              <a:spcBef>
                <a:spcPct val="50000"/>
              </a:spcBef>
              <a:buFontTx/>
              <a:buNone/>
            </a:pPr>
            <a:endParaRPr kumimoji="0" lang="en-US" sz="2000" b="1">
              <a:latin typeface="Comic Sans MS" pitchFamily="66" charset="0"/>
            </a:endParaRPr>
          </a:p>
          <a:p>
            <a:pPr algn="ctr">
              <a:spcBef>
                <a:spcPct val="50000"/>
              </a:spcBef>
              <a:buFontTx/>
              <a:buNone/>
            </a:pPr>
            <a:endParaRPr kumimoji="0" lang="en-US" sz="2000" b="1">
              <a:latin typeface="Comic Sans MS" pitchFamily="66" charset="0"/>
            </a:endParaRPr>
          </a:p>
          <a:p>
            <a:pPr algn="ctr">
              <a:spcBef>
                <a:spcPct val="50000"/>
              </a:spcBef>
              <a:buFontTx/>
              <a:buNone/>
            </a:pPr>
            <a:endParaRPr kumimoji="0" lang="en-US" sz="2000">
              <a:latin typeface="Comic Sans MS" pitchFamily="66" charset="0"/>
            </a:endParaRPr>
          </a:p>
        </p:txBody>
      </p:sp>
      <p:pic>
        <p:nvPicPr>
          <p:cNvPr id="6150" name="Picture 8"/>
          <p:cNvPicPr>
            <a:picLocks noChangeAspect="1" noChangeArrowheads="1"/>
          </p:cNvPicPr>
          <p:nvPr/>
        </p:nvPicPr>
        <p:blipFill>
          <a:blip r:embed="rId4" cstate="print"/>
          <a:srcRect/>
          <a:stretch>
            <a:fillRect/>
          </a:stretch>
        </p:blipFill>
        <p:spPr bwMode="auto">
          <a:xfrm>
            <a:off x="8039100" y="5857875"/>
            <a:ext cx="1104900" cy="1000125"/>
          </a:xfrm>
          <a:prstGeom prst="rect">
            <a:avLst/>
          </a:prstGeom>
          <a:noFill/>
          <a:ln w="9525">
            <a:noFill/>
            <a:miter lim="800000"/>
            <a:headEnd/>
            <a:tailEnd/>
          </a:ln>
        </p:spPr>
      </p:pic>
      <p:pic>
        <p:nvPicPr>
          <p:cNvPr id="6151" name="Picture 9"/>
          <p:cNvPicPr>
            <a:picLocks noChangeAspect="1" noChangeArrowheads="1"/>
          </p:cNvPicPr>
          <p:nvPr/>
        </p:nvPicPr>
        <p:blipFill>
          <a:blip r:embed="rId5" cstate="print"/>
          <a:srcRect/>
          <a:stretch>
            <a:fillRect/>
          </a:stretch>
        </p:blipFill>
        <p:spPr bwMode="auto">
          <a:xfrm>
            <a:off x="0" y="6229350"/>
            <a:ext cx="1143000" cy="628650"/>
          </a:xfrm>
          <a:prstGeom prst="rect">
            <a:avLst/>
          </a:prstGeom>
          <a:noFill/>
          <a:ln w="9525">
            <a:solidFill>
              <a:srgbClr val="FF00FF"/>
            </a:solidFill>
            <a:miter lim="800000"/>
            <a:headEnd/>
            <a:tailEnd/>
          </a:ln>
        </p:spPr>
      </p:pic>
      <p:pic>
        <p:nvPicPr>
          <p:cNvPr id="6152" name="Picture 10"/>
          <p:cNvPicPr>
            <a:picLocks noChangeAspect="1" noChangeArrowheads="1"/>
          </p:cNvPicPr>
          <p:nvPr/>
        </p:nvPicPr>
        <p:blipFill>
          <a:blip r:embed="rId6" cstate="print"/>
          <a:srcRect/>
          <a:stretch>
            <a:fillRect/>
          </a:stretch>
        </p:blipFill>
        <p:spPr bwMode="auto">
          <a:xfrm>
            <a:off x="7005638" y="6026150"/>
            <a:ext cx="1095375" cy="831850"/>
          </a:xfrm>
          <a:prstGeom prst="rect">
            <a:avLst/>
          </a:prstGeom>
          <a:noFill/>
          <a:ln w="9525">
            <a:solidFill>
              <a:srgbClr val="CC99FF"/>
            </a:solidFill>
            <a:miter lim="800000"/>
            <a:headEnd/>
            <a:tailEnd/>
          </a:ln>
        </p:spPr>
      </p:pic>
      <p:pic>
        <p:nvPicPr>
          <p:cNvPr id="6153" name="Picture 11"/>
          <p:cNvPicPr>
            <a:picLocks noChangeAspect="1" noChangeArrowheads="1"/>
          </p:cNvPicPr>
          <p:nvPr/>
        </p:nvPicPr>
        <p:blipFill>
          <a:blip r:embed="rId7" cstate="print"/>
          <a:srcRect/>
          <a:stretch>
            <a:fillRect/>
          </a:stretch>
        </p:blipFill>
        <p:spPr bwMode="auto">
          <a:xfrm>
            <a:off x="6137275" y="5702300"/>
            <a:ext cx="1000125" cy="1155700"/>
          </a:xfrm>
          <a:prstGeom prst="rect">
            <a:avLst/>
          </a:prstGeom>
          <a:noFill/>
          <a:ln w="9525">
            <a:noFill/>
            <a:miter lim="800000"/>
            <a:headEnd/>
            <a:tailEnd/>
          </a:ln>
        </p:spPr>
      </p:pic>
      <p:pic>
        <p:nvPicPr>
          <p:cNvPr id="6154" name="Picture 13"/>
          <p:cNvPicPr>
            <a:picLocks noChangeAspect="1" noChangeArrowheads="1"/>
          </p:cNvPicPr>
          <p:nvPr/>
        </p:nvPicPr>
        <p:blipFill>
          <a:blip r:embed="rId8" cstate="print"/>
          <a:srcRect/>
          <a:stretch>
            <a:fillRect/>
          </a:stretch>
        </p:blipFill>
        <p:spPr bwMode="auto">
          <a:xfrm>
            <a:off x="1141413" y="5810250"/>
            <a:ext cx="1038225" cy="1047750"/>
          </a:xfrm>
          <a:prstGeom prst="rect">
            <a:avLst/>
          </a:prstGeom>
          <a:noFill/>
          <a:ln w="9525">
            <a:solidFill>
              <a:schemeClr val="tx1"/>
            </a:solidFill>
            <a:miter lim="800000"/>
            <a:headEnd/>
            <a:tailEnd/>
          </a:ln>
        </p:spPr>
      </p:pic>
      <p:pic>
        <p:nvPicPr>
          <p:cNvPr id="6155" name="Picture 14"/>
          <p:cNvPicPr>
            <a:picLocks noChangeAspect="1" noChangeArrowheads="1"/>
          </p:cNvPicPr>
          <p:nvPr/>
        </p:nvPicPr>
        <p:blipFill>
          <a:blip r:embed="rId9" cstate="print"/>
          <a:srcRect/>
          <a:stretch>
            <a:fillRect/>
          </a:stretch>
        </p:blipFill>
        <p:spPr bwMode="auto">
          <a:xfrm>
            <a:off x="2209800" y="5487988"/>
            <a:ext cx="809625" cy="1370012"/>
          </a:xfrm>
          <a:prstGeom prst="rect">
            <a:avLst/>
          </a:prstGeom>
          <a:noFill/>
          <a:ln w="9525">
            <a:solidFill>
              <a:srgbClr val="3366FF"/>
            </a:solidFill>
            <a:miter lim="800000"/>
            <a:headEnd/>
            <a:tailEnd/>
          </a:ln>
        </p:spPr>
      </p:pic>
      <p:pic>
        <p:nvPicPr>
          <p:cNvPr id="6156" name="Picture 15"/>
          <p:cNvPicPr>
            <a:picLocks noChangeAspect="1" noChangeArrowheads="1"/>
          </p:cNvPicPr>
          <p:nvPr/>
        </p:nvPicPr>
        <p:blipFill>
          <a:blip r:embed="rId10" cstate="print"/>
          <a:srcRect/>
          <a:stretch>
            <a:fillRect/>
          </a:stretch>
        </p:blipFill>
        <p:spPr bwMode="auto">
          <a:xfrm>
            <a:off x="3028950" y="5611813"/>
            <a:ext cx="1460500" cy="714375"/>
          </a:xfrm>
          <a:prstGeom prst="rect">
            <a:avLst/>
          </a:prstGeom>
          <a:noFill/>
          <a:ln w="9525">
            <a:solidFill>
              <a:schemeClr val="tx1"/>
            </a:solidFill>
            <a:miter lim="800000"/>
            <a:headEnd/>
            <a:tailEnd/>
          </a:ln>
        </p:spPr>
      </p:pic>
      <p:pic>
        <p:nvPicPr>
          <p:cNvPr id="6157" name="Picture 16"/>
          <p:cNvPicPr>
            <a:picLocks noChangeAspect="1" noChangeArrowheads="1"/>
          </p:cNvPicPr>
          <p:nvPr/>
        </p:nvPicPr>
        <p:blipFill>
          <a:blip r:embed="rId11" cstate="print"/>
          <a:srcRect/>
          <a:stretch>
            <a:fillRect/>
          </a:stretch>
        </p:blipFill>
        <p:spPr bwMode="auto">
          <a:xfrm>
            <a:off x="4505325" y="5768975"/>
            <a:ext cx="1649413" cy="488950"/>
          </a:xfrm>
          <a:prstGeom prst="rect">
            <a:avLst/>
          </a:prstGeom>
          <a:noFill/>
          <a:ln w="9525">
            <a:solidFill>
              <a:schemeClr val="tx1"/>
            </a:solidFill>
            <a:miter lim="800000"/>
            <a:headEnd/>
            <a:tailEnd/>
          </a:ln>
        </p:spPr>
      </p:pic>
      <p:sp>
        <p:nvSpPr>
          <p:cNvPr id="6158" name="Text Box 19"/>
          <p:cNvSpPr txBox="1">
            <a:spLocks noChangeArrowheads="1"/>
          </p:cNvSpPr>
          <p:nvPr/>
        </p:nvSpPr>
        <p:spPr bwMode="auto">
          <a:xfrm>
            <a:off x="0" y="6208713"/>
            <a:ext cx="9144000" cy="762000"/>
          </a:xfrm>
          <a:prstGeom prst="rect">
            <a:avLst/>
          </a:prstGeom>
          <a:noFill/>
          <a:ln w="9525">
            <a:noFill/>
            <a:miter lim="800000"/>
            <a:headEnd/>
            <a:tailEnd/>
          </a:ln>
        </p:spPr>
        <p:txBody>
          <a:bodyPr>
            <a:spAutoFit/>
          </a:bodyPr>
          <a:lstStyle/>
          <a:p>
            <a:pPr algn="ctr">
              <a:spcBef>
                <a:spcPct val="50000"/>
              </a:spcBef>
              <a:buFontTx/>
              <a:buNone/>
            </a:pPr>
            <a:r>
              <a:rPr kumimoji="0" lang="en-US" sz="4400"/>
              <a:t>~WARM UP~</a:t>
            </a:r>
            <a:endParaRPr kumimoji="0" lang="en-US"/>
          </a:p>
        </p:txBody>
      </p:sp>
      <p:pic>
        <p:nvPicPr>
          <p:cNvPr id="6159" name="Picture 21"/>
          <p:cNvPicPr>
            <a:picLocks noChangeAspect="1" noChangeArrowheads="1"/>
          </p:cNvPicPr>
          <p:nvPr/>
        </p:nvPicPr>
        <p:blipFill>
          <a:blip r:embed="rId12" cstate="print"/>
          <a:srcRect/>
          <a:stretch>
            <a:fillRect/>
          </a:stretch>
        </p:blipFill>
        <p:spPr bwMode="auto">
          <a:xfrm>
            <a:off x="766763" y="212725"/>
            <a:ext cx="1527175" cy="1000125"/>
          </a:xfrm>
          <a:prstGeom prst="rect">
            <a:avLst/>
          </a:prstGeom>
          <a:noFill/>
          <a:ln w="9525">
            <a:noFill/>
            <a:miter lim="800000"/>
            <a:headEnd/>
            <a:tailEnd/>
          </a:ln>
        </p:spPr>
      </p:pic>
      <p:pic>
        <p:nvPicPr>
          <p:cNvPr id="6160" name="Picture 22"/>
          <p:cNvPicPr>
            <a:picLocks noChangeAspect="1" noChangeArrowheads="1"/>
          </p:cNvPicPr>
          <p:nvPr/>
        </p:nvPicPr>
        <p:blipFill>
          <a:blip r:embed="rId13" cstate="print"/>
          <a:srcRect/>
          <a:stretch>
            <a:fillRect/>
          </a:stretch>
        </p:blipFill>
        <p:spPr bwMode="auto">
          <a:xfrm>
            <a:off x="6710363" y="268288"/>
            <a:ext cx="1525587" cy="974725"/>
          </a:xfrm>
          <a:prstGeom prst="rect">
            <a:avLst/>
          </a:prstGeom>
          <a:noFill/>
          <a:ln w="9525">
            <a:noFill/>
            <a:miter lim="800000"/>
            <a:headEnd/>
            <a:tailEnd/>
          </a:ln>
        </p:spPr>
      </p:pic>
      <p:sp>
        <p:nvSpPr>
          <p:cNvPr id="6161" name="Text Box 23" descr="Green marble"/>
          <p:cNvSpPr txBox="1">
            <a:spLocks noChangeArrowheads="1"/>
          </p:cNvSpPr>
          <p:nvPr/>
        </p:nvSpPr>
        <p:spPr bwMode="auto">
          <a:xfrm>
            <a:off x="2466975" y="492125"/>
            <a:ext cx="4040188" cy="914400"/>
          </a:xfrm>
          <a:prstGeom prst="rect">
            <a:avLst/>
          </a:prstGeom>
          <a:blipFill dpi="0" rotWithShape="0">
            <a:blip r:embed="rId14" cstate="print"/>
            <a:srcRect/>
            <a:tile tx="0" ty="0" sx="100000" sy="100000" flip="none" algn="tl"/>
          </a:blipFill>
          <a:ln w="9525">
            <a:noFill/>
            <a:miter lim="800000"/>
            <a:headEnd/>
            <a:tailEnd/>
          </a:ln>
        </p:spPr>
        <p:txBody>
          <a:bodyPr>
            <a:spAutoFit/>
          </a:bodyPr>
          <a:lstStyle/>
          <a:p>
            <a:pPr algn="ctr">
              <a:spcBef>
                <a:spcPct val="50000"/>
              </a:spcBef>
              <a:buFontTx/>
              <a:buNone/>
            </a:pPr>
            <a:r>
              <a:rPr kumimoji="0" lang="en-US" sz="5400">
                <a:solidFill>
                  <a:srgbClr val="FFFFFF"/>
                </a:solidFill>
              </a:rPr>
              <a:t>WARM UP</a:t>
            </a:r>
            <a:endParaRPr kumimoji="0" lang="en-US" sz="540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type="lt">
                                    <p:tmPct val="0"/>
                                  </p:iterate>
                                  <p:childTnLst>
                                    <p:set>
                                      <p:cBhvr>
                                        <p:cTn id="6" dur="1" fill="hold">
                                          <p:stCondLst>
                                            <p:cond delay="0"/>
                                          </p:stCondLst>
                                        </p:cTn>
                                        <p:tgtEl>
                                          <p:spTgt spid="422918">
                                            <p:txEl>
                                              <p:pRg st="2" end="2"/>
                                            </p:txEl>
                                          </p:spTgt>
                                        </p:tgtEl>
                                        <p:attrNameLst>
                                          <p:attrName>style.visibility</p:attrName>
                                        </p:attrNameLst>
                                      </p:cBhvr>
                                      <p:to>
                                        <p:strVal val="visible"/>
                                      </p:to>
                                    </p:set>
                                    <p:anim calcmode="lin" valueType="num">
                                      <p:cBhvr additive="base">
                                        <p:cTn id="7" dur="500" fill="hold"/>
                                        <p:tgtEl>
                                          <p:spTgt spid="422918">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22918">
                                            <p:txEl>
                                              <p:pRg st="2" end="2"/>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0" presetClass="emph" presetSubtype="0" repeatCount="indefinite" fill="hold" nodeType="afterEffect">
                                  <p:stCondLst>
                                    <p:cond delay="0"/>
                                  </p:stCondLst>
                                  <p:iterate type="lt">
                                    <p:tmPct val="10000"/>
                                  </p:iterate>
                                  <p:childTnLst>
                                    <p:set>
                                      <p:cBhvr override="childStyle">
                                        <p:cTn id="11" dur="250" autoRev="1" fill="hold"/>
                                        <p:tgtEl>
                                          <p:spTgt spid="422918">
                                            <p:txEl>
                                              <p:pRg st="2" end="2"/>
                                            </p:txEl>
                                          </p:spTgt>
                                        </p:tgtEl>
                                        <p:attrNameLst>
                                          <p:attrName>style.color</p:attrName>
                                        </p:attrNameLst>
                                      </p:cBhvr>
                                      <p:to>
                                        <p:clrVal>
                                          <a:srgbClr val="FF66CC"/>
                                        </p:clrVal>
                                      </p:to>
                                    </p:set>
                                    <p:set>
                                      <p:cBhvr>
                                        <p:cTn id="12" dur="250" autoRev="1" fill="hold"/>
                                        <p:tgtEl>
                                          <p:spTgt spid="422918">
                                            <p:txEl>
                                              <p:pRg st="2" end="2"/>
                                            </p:txEl>
                                          </p:spTgt>
                                        </p:tgtEl>
                                        <p:attrNameLst>
                                          <p:attrName>fillcolor</p:attrName>
                                        </p:attrNameLst>
                                      </p:cBhvr>
                                      <p:to>
                                        <p:clrVal>
                                          <a:srgbClr val="FF66CC"/>
                                        </p:clrVal>
                                      </p:to>
                                    </p:set>
                                    <p:set>
                                      <p:cBhvr>
                                        <p:cTn id="13" dur="250" autoRev="1" fill="hold"/>
                                        <p:tgtEl>
                                          <p:spTgt spid="422918">
                                            <p:txEl>
                                              <p:pRg st="2" end="2"/>
                                            </p:txEl>
                                          </p:spTgt>
                                        </p:tgtEl>
                                        <p:attrNameLst>
                                          <p:attrName>fill.type</p:attrName>
                                        </p:attrNameLst>
                                      </p:cBhvr>
                                      <p:to>
                                        <p:strVal val="solid"/>
                                      </p:to>
                                    </p:set>
                                  </p:childTnLst>
                                  <p:subTnLst>
                                    <p:animClr clrSpc="rgb" dir="cw">
                                      <p:cBhvr override="childStyle">
                                        <p:cTn dur="1" fill="hold" display="0" masterRel="nextClick" afterEffect="1"/>
                                        <p:tgtEl>
                                          <p:spTgt spid="422918">
                                            <p:txEl>
                                              <p:pRg st="2" end="2"/>
                                            </p:txEl>
                                          </p:spTgt>
                                        </p:tgtEl>
                                        <p:attrNameLst>
                                          <p:attrName>ppt_c</p:attrName>
                                        </p:attrNameLst>
                                      </p:cBhvr>
                                      <p:to>
                                        <a:schemeClr va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2918" grpId="0" build="allAtOnce"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3218" name="Rectangle 2"/>
          <p:cNvSpPr>
            <a:spLocks noGrp="1" noChangeArrowheads="1"/>
          </p:cNvSpPr>
          <p:nvPr>
            <p:ph type="title"/>
          </p:nvPr>
        </p:nvSpPr>
        <p:spPr>
          <a:xfrm>
            <a:off x="320040" y="0"/>
            <a:ext cx="8382000" cy="914400"/>
          </a:xfrm>
        </p:spPr>
        <p:txBody>
          <a:bodyPr/>
          <a:lstStyle/>
          <a:p>
            <a:pPr algn="ctr">
              <a:defRPr/>
            </a:pPr>
            <a:r>
              <a:rPr lang="en-US" altLang="en-US" sz="4400" smtClean="0">
                <a:solidFill>
                  <a:schemeClr val="tx1"/>
                </a:solidFill>
                <a:effectLst/>
                <a:latin typeface="Curlz MT" pitchFamily="82" charset="0"/>
              </a:rPr>
              <a:t> Shifting the Whole Demand Curve</a:t>
            </a:r>
            <a:endParaRPr lang="en-US" altLang="en-US" smtClean="0"/>
          </a:p>
        </p:txBody>
      </p:sp>
      <p:graphicFrame>
        <p:nvGraphicFramePr>
          <p:cNvPr id="393220" name="Object 4"/>
          <p:cNvGraphicFramePr>
            <a:graphicFrameLocks noChangeAspect="1"/>
          </p:cNvGraphicFramePr>
          <p:nvPr>
            <p:ph type="tbl" idx="1"/>
          </p:nvPr>
        </p:nvGraphicFramePr>
        <p:xfrm>
          <a:off x="414338" y="1408113"/>
          <a:ext cx="8329612" cy="4689475"/>
        </p:xfrm>
        <a:graphic>
          <a:graphicData uri="http://schemas.openxmlformats.org/presentationml/2006/ole">
            <p:oleObj spid="_x0000_s3074" name="Document" r:id="rId3" imgW="9677166" imgH="5449024" progId="Word.Document.8">
              <p:embed/>
            </p:oleObj>
          </a:graphicData>
        </a:graphic>
      </p:graphicFrame>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393218"/>
                                        </p:tgtEl>
                                        <p:attrNameLst>
                                          <p:attrName>style.visibility</p:attrName>
                                        </p:attrNameLst>
                                      </p:cBhvr>
                                      <p:to>
                                        <p:strVal val="visible"/>
                                      </p:to>
                                    </p:set>
                                    <p:anim calcmode="lin" valueType="num">
                                      <p:cBhvr additive="base">
                                        <p:cTn id="7" dur="500" fill="hold"/>
                                        <p:tgtEl>
                                          <p:spTgt spid="393218"/>
                                        </p:tgtEl>
                                        <p:attrNameLst>
                                          <p:attrName>ppt_x</p:attrName>
                                        </p:attrNameLst>
                                      </p:cBhvr>
                                      <p:tavLst>
                                        <p:tav tm="0">
                                          <p:val>
                                            <p:strVal val="#ppt_x"/>
                                          </p:val>
                                        </p:tav>
                                        <p:tav tm="100000">
                                          <p:val>
                                            <p:strVal val="#ppt_x"/>
                                          </p:val>
                                        </p:tav>
                                      </p:tavLst>
                                    </p:anim>
                                    <p:anim calcmode="lin" valueType="num">
                                      <p:cBhvr additive="base">
                                        <p:cTn id="8" dur="500" fill="hold"/>
                                        <p:tgtEl>
                                          <p:spTgt spid="39321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393220"/>
                                        </p:tgtEl>
                                        <p:attrNameLst>
                                          <p:attrName>style.visibility</p:attrName>
                                        </p:attrNameLst>
                                      </p:cBhvr>
                                      <p:to>
                                        <p:strVal val="visible"/>
                                      </p:to>
                                    </p:set>
                                    <p:animEffect transition="in" filter="wipe(down)">
                                      <p:cBhvr>
                                        <p:cTn id="13" dur="500"/>
                                        <p:tgtEl>
                                          <p:spTgt spid="393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218"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5746" name="Rectangle 1026"/>
          <p:cNvSpPr>
            <a:spLocks noGrp="1" noChangeArrowheads="1"/>
          </p:cNvSpPr>
          <p:nvPr>
            <p:ph type="title"/>
          </p:nvPr>
        </p:nvSpPr>
        <p:spPr>
          <a:xfrm>
            <a:off x="304800" y="0"/>
            <a:ext cx="8382000" cy="1085850"/>
          </a:xfrm>
        </p:spPr>
        <p:txBody>
          <a:bodyPr/>
          <a:lstStyle/>
          <a:p>
            <a:pPr algn="ctr">
              <a:defRPr/>
            </a:pPr>
            <a:r>
              <a:rPr lang="en-US" sz="4000" b="0" smtClean="0">
                <a:solidFill>
                  <a:schemeClr val="tx1"/>
                </a:solidFill>
                <a:effectLst/>
                <a:latin typeface="Curlz MT" pitchFamily="82" charset="0"/>
              </a:rPr>
              <a:t>Shifting the Curve (cont.)</a:t>
            </a:r>
            <a:endParaRPr lang="en-US" sz="2000" smtClean="0"/>
          </a:p>
        </p:txBody>
      </p:sp>
      <p:sp>
        <p:nvSpPr>
          <p:cNvPr id="415747" name="Rectangle 1027"/>
          <p:cNvSpPr>
            <a:spLocks noGrp="1" noChangeArrowheads="1"/>
          </p:cNvSpPr>
          <p:nvPr>
            <p:ph type="body" sz="half" idx="1"/>
          </p:nvPr>
        </p:nvSpPr>
        <p:spPr>
          <a:xfrm>
            <a:off x="304800" y="1386840"/>
            <a:ext cx="4229100" cy="4861560"/>
          </a:xfrm>
        </p:spPr>
        <p:txBody>
          <a:bodyPr>
            <a:normAutofit fontScale="92500"/>
          </a:bodyPr>
          <a:lstStyle/>
          <a:p>
            <a:r>
              <a:rPr lang="en-US" dirty="0" smtClean="0"/>
              <a:t>An increase in demand is shown by moving the demand curve to the right</a:t>
            </a:r>
          </a:p>
          <a:p>
            <a:pPr marL="457200" lvl="1" indent="0"/>
            <a:r>
              <a:rPr lang="en-US" sz="2000" dirty="0" smtClean="0"/>
              <a:t>What would cause an increase in demand?</a:t>
            </a:r>
          </a:p>
          <a:p>
            <a:endParaRPr lang="en-US" dirty="0" smtClean="0"/>
          </a:p>
          <a:p>
            <a:pPr>
              <a:buFontTx/>
              <a:buNone/>
            </a:pPr>
            <a:endParaRPr lang="en-US" dirty="0" smtClean="0"/>
          </a:p>
          <a:p>
            <a:r>
              <a:rPr lang="en-US" dirty="0" smtClean="0"/>
              <a:t>A decrease in demand is shown by moving the demand curve to the left?</a:t>
            </a:r>
          </a:p>
          <a:p>
            <a:pPr marL="457200" lvl="1" indent="0"/>
            <a:r>
              <a:rPr lang="en-US" sz="2000" dirty="0" smtClean="0"/>
              <a:t>What would cause a decrease in demand?</a:t>
            </a:r>
          </a:p>
        </p:txBody>
      </p:sp>
      <p:pic>
        <p:nvPicPr>
          <p:cNvPr id="415751" name="Picture 1031"/>
          <p:cNvPicPr>
            <a:picLocks noChangeAspect="1" noChangeArrowheads="1"/>
          </p:cNvPicPr>
          <p:nvPr/>
        </p:nvPicPr>
        <p:blipFill>
          <a:blip r:embed="rId2" cstate="print"/>
          <a:srcRect/>
          <a:stretch>
            <a:fillRect/>
          </a:stretch>
        </p:blipFill>
        <p:spPr bwMode="auto">
          <a:xfrm>
            <a:off x="4907280" y="4170854"/>
            <a:ext cx="3672840" cy="2092786"/>
          </a:xfrm>
          <a:prstGeom prst="rect">
            <a:avLst/>
          </a:prstGeom>
          <a:noFill/>
          <a:ln w="9525">
            <a:noFill/>
            <a:miter lim="800000"/>
            <a:headEnd/>
            <a:tailEnd/>
          </a:ln>
        </p:spPr>
      </p:pic>
      <p:pic>
        <p:nvPicPr>
          <p:cNvPr id="415756" name="Picture 1036"/>
          <p:cNvPicPr>
            <a:picLocks noChangeAspect="1" noChangeArrowheads="1"/>
          </p:cNvPicPr>
          <p:nvPr/>
        </p:nvPicPr>
        <p:blipFill>
          <a:blip r:embed="rId3" cstate="print"/>
          <a:srcRect/>
          <a:stretch>
            <a:fillRect/>
          </a:stretch>
        </p:blipFill>
        <p:spPr bwMode="auto">
          <a:xfrm>
            <a:off x="4922520" y="1806494"/>
            <a:ext cx="3779520" cy="2014936"/>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15746"/>
                                        </p:tgtEl>
                                        <p:attrNameLst>
                                          <p:attrName>style.visibility</p:attrName>
                                        </p:attrNameLst>
                                      </p:cBhvr>
                                      <p:to>
                                        <p:strVal val="visible"/>
                                      </p:to>
                                    </p:set>
                                    <p:anim calcmode="lin" valueType="num">
                                      <p:cBhvr additive="base">
                                        <p:cTn id="7" dur="500" fill="hold"/>
                                        <p:tgtEl>
                                          <p:spTgt spid="415746"/>
                                        </p:tgtEl>
                                        <p:attrNameLst>
                                          <p:attrName>ppt_x</p:attrName>
                                        </p:attrNameLst>
                                      </p:cBhvr>
                                      <p:tavLst>
                                        <p:tav tm="0">
                                          <p:val>
                                            <p:strVal val="#ppt_x"/>
                                          </p:val>
                                        </p:tav>
                                        <p:tav tm="100000">
                                          <p:val>
                                            <p:strVal val="#ppt_x"/>
                                          </p:val>
                                        </p:tav>
                                      </p:tavLst>
                                    </p:anim>
                                    <p:anim calcmode="lin" valueType="num">
                                      <p:cBhvr additive="base">
                                        <p:cTn id="8" dur="500" fill="hold"/>
                                        <p:tgtEl>
                                          <p:spTgt spid="41574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15747">
                                            <p:txEl>
                                              <p:pRg st="0" end="0"/>
                                            </p:txEl>
                                          </p:spTgt>
                                        </p:tgtEl>
                                        <p:attrNameLst>
                                          <p:attrName>style.visibility</p:attrName>
                                        </p:attrNameLst>
                                      </p:cBhvr>
                                      <p:to>
                                        <p:strVal val="visible"/>
                                      </p:to>
                                    </p:set>
                                    <p:anim calcmode="lin" valueType="num">
                                      <p:cBhvr additive="base">
                                        <p:cTn id="13" dur="500" fill="hold"/>
                                        <p:tgtEl>
                                          <p:spTgt spid="41574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15747">
                                            <p:txEl>
                                              <p:pRg st="0" end="0"/>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15747">
                                            <p:txEl>
                                              <p:pRg st="1" end="1"/>
                                            </p:txEl>
                                          </p:spTgt>
                                        </p:tgtEl>
                                        <p:attrNameLst>
                                          <p:attrName>style.visibility</p:attrName>
                                        </p:attrNameLst>
                                      </p:cBhvr>
                                      <p:to>
                                        <p:strVal val="visible"/>
                                      </p:to>
                                    </p:set>
                                    <p:anim calcmode="lin" valueType="num">
                                      <p:cBhvr additive="base">
                                        <p:cTn id="17" dur="500" fill="hold"/>
                                        <p:tgtEl>
                                          <p:spTgt spid="415747">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1574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415747">
                                            <p:txEl>
                                              <p:pRg st="4" end="4"/>
                                            </p:txEl>
                                          </p:spTgt>
                                        </p:tgtEl>
                                        <p:attrNameLst>
                                          <p:attrName>style.visibility</p:attrName>
                                        </p:attrNameLst>
                                      </p:cBhvr>
                                      <p:to>
                                        <p:strVal val="visible"/>
                                      </p:to>
                                    </p:set>
                                    <p:anim calcmode="lin" valueType="num">
                                      <p:cBhvr additive="base">
                                        <p:cTn id="23" dur="500" fill="hold"/>
                                        <p:tgtEl>
                                          <p:spTgt spid="415747">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15747">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15747">
                                            <p:txEl>
                                              <p:pRg st="5" end="5"/>
                                            </p:txEl>
                                          </p:spTgt>
                                        </p:tgtEl>
                                        <p:attrNameLst>
                                          <p:attrName>style.visibility</p:attrName>
                                        </p:attrNameLst>
                                      </p:cBhvr>
                                      <p:to>
                                        <p:strVal val="visible"/>
                                      </p:to>
                                    </p:set>
                                    <p:anim calcmode="lin" valueType="num">
                                      <p:cBhvr additive="base">
                                        <p:cTn id="27" dur="500" fill="hold"/>
                                        <p:tgtEl>
                                          <p:spTgt spid="415747">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1574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415756"/>
                                        </p:tgtEl>
                                        <p:attrNameLst>
                                          <p:attrName>style.visibility</p:attrName>
                                        </p:attrNameLst>
                                      </p:cBhvr>
                                      <p:to>
                                        <p:strVal val="visible"/>
                                      </p:to>
                                    </p:set>
                                    <p:anim calcmode="lin" valueType="num">
                                      <p:cBhvr additive="base">
                                        <p:cTn id="33" dur="500" fill="hold"/>
                                        <p:tgtEl>
                                          <p:spTgt spid="415756"/>
                                        </p:tgtEl>
                                        <p:attrNameLst>
                                          <p:attrName>ppt_x</p:attrName>
                                        </p:attrNameLst>
                                      </p:cBhvr>
                                      <p:tavLst>
                                        <p:tav tm="0">
                                          <p:val>
                                            <p:strVal val="0-#ppt_w/2"/>
                                          </p:val>
                                        </p:tav>
                                        <p:tav tm="100000">
                                          <p:val>
                                            <p:strVal val="#ppt_x"/>
                                          </p:val>
                                        </p:tav>
                                      </p:tavLst>
                                    </p:anim>
                                    <p:anim calcmode="lin" valueType="num">
                                      <p:cBhvr additive="base">
                                        <p:cTn id="34" dur="500" fill="hold"/>
                                        <p:tgtEl>
                                          <p:spTgt spid="415756"/>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415751"/>
                                        </p:tgtEl>
                                        <p:attrNameLst>
                                          <p:attrName>style.visibility</p:attrName>
                                        </p:attrNameLst>
                                      </p:cBhvr>
                                      <p:to>
                                        <p:strVal val="visible"/>
                                      </p:to>
                                    </p:set>
                                    <p:anim calcmode="lin" valueType="num">
                                      <p:cBhvr additive="base">
                                        <p:cTn id="39" dur="500" fill="hold"/>
                                        <p:tgtEl>
                                          <p:spTgt spid="415751"/>
                                        </p:tgtEl>
                                        <p:attrNameLst>
                                          <p:attrName>ppt_x</p:attrName>
                                        </p:attrNameLst>
                                      </p:cBhvr>
                                      <p:tavLst>
                                        <p:tav tm="0">
                                          <p:val>
                                            <p:strVal val="1+#ppt_w/2"/>
                                          </p:val>
                                        </p:tav>
                                        <p:tav tm="100000">
                                          <p:val>
                                            <p:strVal val="#ppt_x"/>
                                          </p:val>
                                        </p:tav>
                                      </p:tavLst>
                                    </p:anim>
                                    <p:anim calcmode="lin" valueType="num">
                                      <p:cBhvr additive="base">
                                        <p:cTn id="40" dur="500" fill="hold"/>
                                        <p:tgtEl>
                                          <p:spTgt spid="4157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5746" grpId="0" autoUpdateAnimBg="0"/>
      <p:bldP spid="415747"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a:xfrm>
            <a:off x="15498" y="-201474"/>
            <a:ext cx="9144000" cy="1085850"/>
          </a:xfrm>
        </p:spPr>
        <p:txBody>
          <a:bodyPr/>
          <a:lstStyle/>
          <a:p>
            <a:pPr algn="ctr">
              <a:defRPr/>
            </a:pPr>
            <a:r>
              <a:rPr lang="en-US" altLang="en-US" sz="4400" dirty="0" smtClean="0">
                <a:solidFill>
                  <a:schemeClr val="tx1"/>
                </a:solidFill>
                <a:effectLst/>
                <a:latin typeface="Calisto MT" pitchFamily="18" charset="0"/>
              </a:rPr>
              <a:t>What is Elasticity of Demand?</a:t>
            </a:r>
            <a:endParaRPr lang="en-US" altLang="en-US" dirty="0" smtClean="0">
              <a:solidFill>
                <a:schemeClr val="tx1"/>
              </a:solidFill>
              <a:latin typeface="Calisto MT" pitchFamily="18" charset="0"/>
            </a:endParaRPr>
          </a:p>
        </p:txBody>
      </p:sp>
      <p:sp>
        <p:nvSpPr>
          <p:cNvPr id="396291" name="Rectangle 3"/>
          <p:cNvSpPr>
            <a:spLocks noGrp="1" noChangeArrowheads="1"/>
          </p:cNvSpPr>
          <p:nvPr>
            <p:ph sz="half" idx="1"/>
          </p:nvPr>
        </p:nvSpPr>
        <p:spPr>
          <a:xfrm>
            <a:off x="387985" y="2354898"/>
            <a:ext cx="3811588" cy="3924300"/>
          </a:xfrm>
          <a:solidFill>
            <a:schemeClr val="accent5">
              <a:lumMod val="40000"/>
              <a:lumOff val="60000"/>
            </a:schemeClr>
          </a:solidFill>
        </p:spPr>
        <p:txBody>
          <a:bodyPr>
            <a:normAutofit lnSpcReduction="10000"/>
          </a:bodyPr>
          <a:lstStyle/>
          <a:p>
            <a:pPr>
              <a:buFontTx/>
              <a:buNone/>
              <a:defRPr/>
            </a:pPr>
            <a:r>
              <a:rPr lang="en-US" altLang="en-US" sz="3600" b="1" dirty="0" smtClean="0">
                <a:solidFill>
                  <a:schemeClr val="tx1"/>
                </a:solidFill>
                <a:latin typeface="Times New Roman" pitchFamily="18" charset="0"/>
              </a:rPr>
              <a:t>Demand for a good that consumers will continue to buy despite a price increase is </a:t>
            </a:r>
            <a:r>
              <a:rPr lang="en-US" altLang="en-US" sz="3600" b="1" u="sng" dirty="0" smtClean="0">
                <a:solidFill>
                  <a:schemeClr val="tx1"/>
                </a:solidFill>
                <a:latin typeface="Times New Roman" pitchFamily="18" charset="0"/>
              </a:rPr>
              <a:t>inelastic</a:t>
            </a:r>
            <a:r>
              <a:rPr lang="en-US" altLang="en-US" sz="3600" b="1" dirty="0" smtClean="0">
                <a:solidFill>
                  <a:schemeClr val="tx1"/>
                </a:solidFill>
              </a:rPr>
              <a:t>.</a:t>
            </a:r>
            <a:r>
              <a:rPr lang="en-US" altLang="en-US" sz="3200" dirty="0" smtClean="0">
                <a:solidFill>
                  <a:schemeClr val="tx1"/>
                </a:solidFill>
              </a:rPr>
              <a:t> </a:t>
            </a:r>
            <a:r>
              <a:rPr lang="en-US" altLang="en-US" sz="3200" dirty="0" smtClean="0">
                <a:solidFill>
                  <a:schemeClr val="tx1"/>
                </a:solidFill>
              </a:rPr>
              <a:t>(Graph)</a:t>
            </a:r>
            <a:endParaRPr lang="en-US" altLang="en-US" sz="3200" dirty="0" smtClean="0">
              <a:solidFill>
                <a:schemeClr val="tx1"/>
              </a:solidFill>
            </a:endParaRPr>
          </a:p>
        </p:txBody>
      </p:sp>
      <p:sp>
        <p:nvSpPr>
          <p:cNvPr id="396293" name="Rectangle 5"/>
          <p:cNvSpPr>
            <a:spLocks noGrp="1" noChangeArrowheads="1"/>
          </p:cNvSpPr>
          <p:nvPr>
            <p:ph sz="half" idx="2"/>
          </p:nvPr>
        </p:nvSpPr>
        <p:spPr>
          <a:xfrm>
            <a:off x="5235575" y="2461260"/>
            <a:ext cx="3378200" cy="3848100"/>
          </a:xfrm>
          <a:solidFill>
            <a:schemeClr val="accent5">
              <a:lumMod val="40000"/>
              <a:lumOff val="60000"/>
            </a:schemeClr>
          </a:solidFill>
        </p:spPr>
        <p:txBody>
          <a:bodyPr>
            <a:normAutofit lnSpcReduction="10000"/>
          </a:bodyPr>
          <a:lstStyle/>
          <a:p>
            <a:pPr>
              <a:lnSpc>
                <a:spcPct val="90000"/>
              </a:lnSpc>
              <a:buFontTx/>
              <a:buNone/>
              <a:defRPr/>
            </a:pPr>
            <a:r>
              <a:rPr lang="en-US" altLang="en-US" sz="3600" dirty="0" smtClean="0">
                <a:solidFill>
                  <a:schemeClr val="tx1"/>
                </a:solidFill>
              </a:rPr>
              <a:t>Demand for a good that is very sensitive                     to changes in price                  is </a:t>
            </a:r>
            <a:r>
              <a:rPr lang="en-US" altLang="en-US" sz="3600" b="1" u="sng" dirty="0" smtClean="0">
                <a:solidFill>
                  <a:schemeClr val="tx1"/>
                </a:solidFill>
              </a:rPr>
              <a:t>elastic</a:t>
            </a:r>
            <a:r>
              <a:rPr lang="en-US" altLang="en-US" sz="3200" b="1" dirty="0" smtClean="0">
                <a:solidFill>
                  <a:schemeClr val="tx1"/>
                </a:solidFill>
              </a:rPr>
              <a:t>.</a:t>
            </a:r>
          </a:p>
          <a:p>
            <a:pPr>
              <a:lnSpc>
                <a:spcPct val="90000"/>
              </a:lnSpc>
              <a:buFontTx/>
              <a:buNone/>
              <a:defRPr/>
            </a:pPr>
            <a:r>
              <a:rPr lang="en-US" altLang="en-US" sz="3200" b="1" dirty="0" smtClean="0"/>
              <a:t>(Graph)</a:t>
            </a:r>
            <a:endParaRPr lang="en-US" altLang="en-US" sz="3200" dirty="0" smtClean="0">
              <a:solidFill>
                <a:schemeClr val="tx1"/>
              </a:solidFill>
            </a:endParaRPr>
          </a:p>
        </p:txBody>
      </p:sp>
      <p:sp>
        <p:nvSpPr>
          <p:cNvPr id="396292" name="Text Box 4"/>
          <p:cNvSpPr txBox="1">
            <a:spLocks noChangeArrowheads="1"/>
          </p:cNvSpPr>
          <p:nvPr/>
        </p:nvSpPr>
        <p:spPr bwMode="auto">
          <a:xfrm>
            <a:off x="0" y="1022889"/>
            <a:ext cx="9144000" cy="107721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algn="ctr">
              <a:spcBef>
                <a:spcPct val="50000"/>
              </a:spcBef>
              <a:buFontTx/>
              <a:buNone/>
            </a:pPr>
            <a:r>
              <a:rPr kumimoji="0" lang="en-US" altLang="en-US" sz="3200" b="1" u="sng" dirty="0">
                <a:solidFill>
                  <a:schemeClr val="tx2"/>
                </a:solidFill>
                <a:latin typeface="Arial" charset="0"/>
              </a:rPr>
              <a:t>Elasticity of demand</a:t>
            </a:r>
            <a:r>
              <a:rPr kumimoji="0" lang="en-US" altLang="en-US" sz="3200" u="sng" dirty="0">
                <a:latin typeface="Arial" charset="0"/>
              </a:rPr>
              <a:t> is a measure of how consumers react to a change in price. </a:t>
            </a:r>
            <a:endParaRPr kumimoji="0" lang="en-US" altLang="en-US" sz="3200" b="1" u="sng" dirty="0">
              <a:latin typeface="Arial" charset="0"/>
            </a:endParaRPr>
          </a:p>
        </p:txBody>
      </p:sp>
    </p:spTree>
  </p:cSld>
  <p:clrMapOvr>
    <a:overrideClrMapping bg1="lt1" tx1="dk1" bg2="lt2" tx2="dk2" accent1="accent1" accent2="accent2" accent3="accent3" accent4="accent4" accent5="accent5" accent6="accent6" hlink="hlink" folHlink="folHlink"/>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396290"/>
                                        </p:tgtEl>
                                        <p:attrNameLst>
                                          <p:attrName>style.visibility</p:attrName>
                                        </p:attrNameLst>
                                      </p:cBhvr>
                                      <p:to>
                                        <p:strVal val="visible"/>
                                      </p:to>
                                    </p:set>
                                    <p:anim calcmode="lin" valueType="num">
                                      <p:cBhvr additive="base">
                                        <p:cTn id="7" dur="500" fill="hold"/>
                                        <p:tgtEl>
                                          <p:spTgt spid="396290"/>
                                        </p:tgtEl>
                                        <p:attrNameLst>
                                          <p:attrName>ppt_x</p:attrName>
                                        </p:attrNameLst>
                                      </p:cBhvr>
                                      <p:tavLst>
                                        <p:tav tm="0">
                                          <p:val>
                                            <p:strVal val="#ppt_x"/>
                                          </p:val>
                                        </p:tav>
                                        <p:tav tm="100000">
                                          <p:val>
                                            <p:strVal val="#ppt_x"/>
                                          </p:val>
                                        </p:tav>
                                      </p:tavLst>
                                    </p:anim>
                                    <p:anim calcmode="lin" valueType="num">
                                      <p:cBhvr additive="base">
                                        <p:cTn id="8" dur="500" fill="hold"/>
                                        <p:tgtEl>
                                          <p:spTgt spid="39629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96292"/>
                                        </p:tgtEl>
                                        <p:attrNameLst>
                                          <p:attrName>style.visibility</p:attrName>
                                        </p:attrNameLst>
                                      </p:cBhvr>
                                      <p:to>
                                        <p:strVal val="visible"/>
                                      </p:to>
                                    </p:set>
                                    <p:anim calcmode="lin" valueType="num">
                                      <p:cBhvr additive="base">
                                        <p:cTn id="13" dur="500" fill="hold"/>
                                        <p:tgtEl>
                                          <p:spTgt spid="396292"/>
                                        </p:tgtEl>
                                        <p:attrNameLst>
                                          <p:attrName>ppt_x</p:attrName>
                                        </p:attrNameLst>
                                      </p:cBhvr>
                                      <p:tavLst>
                                        <p:tav tm="0">
                                          <p:val>
                                            <p:strVal val="#ppt_x"/>
                                          </p:val>
                                        </p:tav>
                                        <p:tav tm="100000">
                                          <p:val>
                                            <p:strVal val="#ppt_x"/>
                                          </p:val>
                                        </p:tav>
                                      </p:tavLst>
                                    </p:anim>
                                    <p:anim calcmode="lin" valueType="num">
                                      <p:cBhvr additive="base">
                                        <p:cTn id="14" dur="500" fill="hold"/>
                                        <p:tgtEl>
                                          <p:spTgt spid="39629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8" presetClass="entr" presetSubtype="9" fill="hold" grpId="0" nodeType="clickEffect">
                                  <p:stCondLst>
                                    <p:cond delay="0"/>
                                  </p:stCondLst>
                                  <p:childTnLst>
                                    <p:set>
                                      <p:cBhvr>
                                        <p:cTn id="18" dur="1" fill="hold">
                                          <p:stCondLst>
                                            <p:cond delay="0"/>
                                          </p:stCondLst>
                                        </p:cTn>
                                        <p:tgtEl>
                                          <p:spTgt spid="396291">
                                            <p:txEl>
                                              <p:pRg st="0" end="0"/>
                                            </p:txEl>
                                          </p:spTgt>
                                        </p:tgtEl>
                                        <p:attrNameLst>
                                          <p:attrName>style.visibility</p:attrName>
                                        </p:attrNameLst>
                                      </p:cBhvr>
                                      <p:to>
                                        <p:strVal val="visible"/>
                                      </p:to>
                                    </p:set>
                                    <p:animEffect transition="in" filter="strips(upLeft)">
                                      <p:cBhvr>
                                        <p:cTn id="19" dur="500"/>
                                        <p:tgtEl>
                                          <p:spTgt spid="396291">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3" fill="hold" grpId="0" nodeType="clickEffect">
                                  <p:stCondLst>
                                    <p:cond delay="0"/>
                                  </p:stCondLst>
                                  <p:childTnLst>
                                    <p:set>
                                      <p:cBhvr>
                                        <p:cTn id="23" dur="1" fill="hold">
                                          <p:stCondLst>
                                            <p:cond delay="0"/>
                                          </p:stCondLst>
                                        </p:cTn>
                                        <p:tgtEl>
                                          <p:spTgt spid="396293">
                                            <p:txEl>
                                              <p:pRg st="0" end="0"/>
                                            </p:txEl>
                                          </p:spTgt>
                                        </p:tgtEl>
                                        <p:attrNameLst>
                                          <p:attrName>style.visibility</p:attrName>
                                        </p:attrNameLst>
                                      </p:cBhvr>
                                      <p:to>
                                        <p:strVal val="visible"/>
                                      </p:to>
                                    </p:set>
                                    <p:animEffect transition="in" filter="strips(upRight)">
                                      <p:cBhvr>
                                        <p:cTn id="24" dur="500"/>
                                        <p:tgtEl>
                                          <p:spTgt spid="396293">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8" presetClass="entr" presetSubtype="3" fill="hold" grpId="0" nodeType="clickEffect">
                                  <p:stCondLst>
                                    <p:cond delay="0"/>
                                  </p:stCondLst>
                                  <p:childTnLst>
                                    <p:set>
                                      <p:cBhvr>
                                        <p:cTn id="28" dur="1" fill="hold">
                                          <p:stCondLst>
                                            <p:cond delay="0"/>
                                          </p:stCondLst>
                                        </p:cTn>
                                        <p:tgtEl>
                                          <p:spTgt spid="396293">
                                            <p:txEl>
                                              <p:pRg st="1" end="1"/>
                                            </p:txEl>
                                          </p:spTgt>
                                        </p:tgtEl>
                                        <p:attrNameLst>
                                          <p:attrName>style.visibility</p:attrName>
                                        </p:attrNameLst>
                                      </p:cBhvr>
                                      <p:to>
                                        <p:strVal val="visible"/>
                                      </p:to>
                                    </p:set>
                                    <p:animEffect transition="in" filter="strips(upRight)">
                                      <p:cBhvr>
                                        <p:cTn id="29" dur="500"/>
                                        <p:tgtEl>
                                          <p:spTgt spid="39629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0" grpId="0" autoUpdateAnimBg="0"/>
      <p:bldP spid="396291" grpId="0" build="p" bldLvl="2" autoUpdateAnimBg="0"/>
      <p:bldP spid="396293" grpId="0" build="p" bldLvl="2" autoUpdateAnimBg="0"/>
      <p:bldP spid="396292"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8338" name="Rectangle 2"/>
          <p:cNvSpPr>
            <a:spLocks noGrp="1" noChangeArrowheads="1"/>
          </p:cNvSpPr>
          <p:nvPr>
            <p:ph type="title"/>
          </p:nvPr>
        </p:nvSpPr>
        <p:spPr>
          <a:xfrm>
            <a:off x="0" y="22225"/>
            <a:ext cx="9239250" cy="1108075"/>
          </a:xfrm>
        </p:spPr>
        <p:txBody>
          <a:bodyPr/>
          <a:lstStyle/>
          <a:p>
            <a:pPr algn="ctr">
              <a:defRPr/>
            </a:pPr>
            <a:r>
              <a:rPr lang="en-US" altLang="en-US" sz="4000" b="0" smtClean="0">
                <a:effectLst/>
                <a:latin typeface="Comic Sans MS" pitchFamily="66" charset="0"/>
              </a:rPr>
              <a:t>Factors Affecting Elasticity</a:t>
            </a:r>
            <a:endParaRPr lang="en-US" altLang="en-US" smtClean="0">
              <a:effectLst>
                <a:outerShdw blurRad="38100" dist="38100" dir="2700000" algn="tl">
                  <a:srgbClr val="FFFFFF"/>
                </a:outerShdw>
              </a:effectLst>
              <a:latin typeface="Comic Sans MS" pitchFamily="66" charset="0"/>
            </a:endParaRPr>
          </a:p>
        </p:txBody>
      </p:sp>
      <p:graphicFrame>
        <p:nvGraphicFramePr>
          <p:cNvPr id="398340" name="Object 4"/>
          <p:cNvGraphicFramePr>
            <a:graphicFrameLocks noChangeAspect="1"/>
          </p:cNvGraphicFramePr>
          <p:nvPr>
            <p:ph type="tbl" idx="1"/>
          </p:nvPr>
        </p:nvGraphicFramePr>
        <p:xfrm>
          <a:off x="198120" y="1913890"/>
          <a:ext cx="9144000" cy="4048125"/>
        </p:xfrm>
        <a:graphic>
          <a:graphicData uri="http://schemas.openxmlformats.org/presentationml/2006/ole">
            <p:oleObj spid="_x0000_s4098" name="Document" r:id="rId3" imgW="9071870" imgH="4016569" progId="Word.Document.8">
              <p:embed/>
            </p:oleObj>
          </a:graphicData>
        </a:graphic>
      </p:graphicFrame>
    </p:spTree>
  </p:cSld>
  <p:clrMapOvr>
    <a:overrideClrMapping bg1="lt1" tx1="dk1" bg2="lt2" tx2="dk2" accent1="accent1" accent2="accent2" accent3="accent3" accent4="accent4" accent5="accent5" accent6="accent6" hlink="hlink" folHlink="folHlink"/>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398338"/>
                                        </p:tgtEl>
                                        <p:attrNameLst>
                                          <p:attrName>style.visibility</p:attrName>
                                        </p:attrNameLst>
                                      </p:cBhvr>
                                      <p:to>
                                        <p:strVal val="visible"/>
                                      </p:to>
                                    </p:set>
                                    <p:anim calcmode="lin" valueType="num">
                                      <p:cBhvr additive="base">
                                        <p:cTn id="7" dur="500" fill="hold"/>
                                        <p:tgtEl>
                                          <p:spTgt spid="398338"/>
                                        </p:tgtEl>
                                        <p:attrNameLst>
                                          <p:attrName>ppt_x</p:attrName>
                                        </p:attrNameLst>
                                      </p:cBhvr>
                                      <p:tavLst>
                                        <p:tav tm="0">
                                          <p:val>
                                            <p:strVal val="#ppt_x"/>
                                          </p:val>
                                        </p:tav>
                                        <p:tav tm="100000">
                                          <p:val>
                                            <p:strVal val="#ppt_x"/>
                                          </p:val>
                                        </p:tav>
                                      </p:tavLst>
                                    </p:anim>
                                    <p:anim calcmode="lin" valueType="num">
                                      <p:cBhvr additive="base">
                                        <p:cTn id="8" dur="500" fill="hold"/>
                                        <p:tgtEl>
                                          <p:spTgt spid="39833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nodeType="clickEffect">
                                  <p:stCondLst>
                                    <p:cond delay="0"/>
                                  </p:stCondLst>
                                  <p:childTnLst>
                                    <p:set>
                                      <p:cBhvr>
                                        <p:cTn id="12" dur="1" fill="hold">
                                          <p:stCondLst>
                                            <p:cond delay="0"/>
                                          </p:stCondLst>
                                        </p:cTn>
                                        <p:tgtEl>
                                          <p:spTgt spid="398340"/>
                                        </p:tgtEl>
                                        <p:attrNameLst>
                                          <p:attrName>style.visibility</p:attrName>
                                        </p:attrNameLst>
                                      </p:cBhvr>
                                      <p:to>
                                        <p:strVal val="visible"/>
                                      </p:to>
                                    </p:set>
                                    <p:anim calcmode="lin" valueType="num">
                                      <p:cBhvr>
                                        <p:cTn id="13" dur="1000" fill="hold"/>
                                        <p:tgtEl>
                                          <p:spTgt spid="398340"/>
                                        </p:tgtEl>
                                        <p:attrNameLst>
                                          <p:attrName>ppt_w</p:attrName>
                                        </p:attrNameLst>
                                      </p:cBhvr>
                                      <p:tavLst>
                                        <p:tav tm="0">
                                          <p:val>
                                            <p:fltVal val="0"/>
                                          </p:val>
                                        </p:tav>
                                        <p:tav tm="100000">
                                          <p:val>
                                            <p:strVal val="#ppt_w"/>
                                          </p:val>
                                        </p:tav>
                                      </p:tavLst>
                                    </p:anim>
                                    <p:anim calcmode="lin" valueType="num">
                                      <p:cBhvr>
                                        <p:cTn id="14" dur="1000" fill="hold"/>
                                        <p:tgtEl>
                                          <p:spTgt spid="398340"/>
                                        </p:tgtEl>
                                        <p:attrNameLst>
                                          <p:attrName>ppt_h</p:attrName>
                                        </p:attrNameLst>
                                      </p:cBhvr>
                                      <p:tavLst>
                                        <p:tav tm="0">
                                          <p:val>
                                            <p:fltVal val="0"/>
                                          </p:val>
                                        </p:tav>
                                        <p:tav tm="100000">
                                          <p:val>
                                            <p:strVal val="#ppt_h"/>
                                          </p:val>
                                        </p:tav>
                                      </p:tavLst>
                                    </p:anim>
                                    <p:anim calcmode="lin" valueType="num">
                                      <p:cBhvr>
                                        <p:cTn id="15" dur="1000" fill="hold"/>
                                        <p:tgtEl>
                                          <p:spTgt spid="398340"/>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9834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38"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15362" name="Picture 19" descr="http://ww2.southwest.tn.edu/wpayne-econ2010/Lecture_Notes/C03/Change_in_Q_Supplied.gif"/>
          <p:cNvPicPr>
            <a:picLocks noChangeAspect="1" noChangeArrowheads="1"/>
          </p:cNvPicPr>
          <p:nvPr/>
        </p:nvPicPr>
        <p:blipFill>
          <a:blip r:embed="rId2" r:link="rId3" cstate="print"/>
          <a:srcRect/>
          <a:stretch>
            <a:fillRect/>
          </a:stretch>
        </p:blipFill>
        <p:spPr bwMode="auto">
          <a:xfrm>
            <a:off x="0" y="4171950"/>
            <a:ext cx="9144000" cy="2686050"/>
          </a:xfrm>
          <a:prstGeom prst="rect">
            <a:avLst/>
          </a:prstGeom>
          <a:noFill/>
          <a:ln w="9525">
            <a:noFill/>
            <a:miter lim="800000"/>
            <a:headEnd/>
            <a:tailEnd/>
          </a:ln>
        </p:spPr>
      </p:pic>
      <p:grpSp>
        <p:nvGrpSpPr>
          <p:cNvPr id="2" name="Group 2"/>
          <p:cNvGrpSpPr>
            <a:grpSpLocks/>
          </p:cNvGrpSpPr>
          <p:nvPr/>
        </p:nvGrpSpPr>
        <p:grpSpPr bwMode="auto">
          <a:xfrm>
            <a:off x="-471488" y="2216150"/>
            <a:ext cx="4692651" cy="2255838"/>
            <a:chOff x="960" y="1522"/>
            <a:chExt cx="2304" cy="1300"/>
          </a:xfrm>
        </p:grpSpPr>
        <p:pic>
          <p:nvPicPr>
            <p:cNvPr id="15370" name="Picture 3"/>
            <p:cNvPicPr>
              <a:picLocks noChangeAspect="1" noChangeArrowheads="1"/>
            </p:cNvPicPr>
            <p:nvPr/>
          </p:nvPicPr>
          <p:blipFill>
            <a:blip r:embed="rId4" cstate="print"/>
            <a:srcRect/>
            <a:stretch>
              <a:fillRect/>
            </a:stretch>
          </p:blipFill>
          <p:spPr bwMode="auto">
            <a:xfrm>
              <a:off x="960" y="1522"/>
              <a:ext cx="2304" cy="1300"/>
            </a:xfrm>
            <a:prstGeom prst="rect">
              <a:avLst/>
            </a:prstGeom>
            <a:noFill/>
            <a:ln w="9525">
              <a:noFill/>
              <a:miter lim="800000"/>
              <a:headEnd/>
              <a:tailEnd/>
            </a:ln>
          </p:spPr>
        </p:pic>
        <p:sp>
          <p:nvSpPr>
            <p:cNvPr id="15371" name="Text Box 4"/>
            <p:cNvSpPr txBox="1">
              <a:spLocks noChangeArrowheads="1"/>
            </p:cNvSpPr>
            <p:nvPr/>
          </p:nvSpPr>
          <p:spPr bwMode="auto">
            <a:xfrm>
              <a:off x="1248" y="1900"/>
              <a:ext cx="864" cy="625"/>
            </a:xfrm>
            <a:prstGeom prst="rect">
              <a:avLst/>
            </a:prstGeom>
            <a:noFill/>
            <a:ln w="9525">
              <a:noFill/>
              <a:miter lim="800000"/>
              <a:headEnd/>
              <a:tailEnd/>
            </a:ln>
          </p:spPr>
          <p:txBody>
            <a:bodyPr>
              <a:spAutoFit/>
            </a:bodyPr>
            <a:lstStyle/>
            <a:p>
              <a:pPr algn="ctr">
                <a:spcBef>
                  <a:spcPct val="50000"/>
                </a:spcBef>
                <a:buFontTx/>
                <a:buNone/>
              </a:pPr>
              <a:r>
                <a:rPr kumimoji="0" lang="en-US" altLang="en-US" sz="2000" b="1">
                  <a:solidFill>
                    <a:srgbClr val="FFFFFF"/>
                  </a:solidFill>
                  <a:latin typeface="Arial" charset="0"/>
                </a:rPr>
                <a:t>Price</a:t>
              </a:r>
              <a:endParaRPr kumimoji="0" lang="en-US" altLang="en-US" sz="2000">
                <a:solidFill>
                  <a:srgbClr val="FFFFFF"/>
                </a:solidFill>
                <a:latin typeface="Arial" charset="0"/>
              </a:endParaRPr>
            </a:p>
            <a:p>
              <a:pPr>
                <a:spcBef>
                  <a:spcPct val="50000"/>
                </a:spcBef>
                <a:buFontTx/>
                <a:buNone/>
              </a:pPr>
              <a:r>
                <a:rPr kumimoji="0" lang="en-US" altLang="en-US" sz="1800">
                  <a:solidFill>
                    <a:srgbClr val="FFFFFF"/>
                  </a:solidFill>
                  <a:latin typeface="Arial" charset="0"/>
                </a:rPr>
                <a:t>   As price      </a:t>
              </a:r>
              <a:br>
                <a:rPr kumimoji="0" lang="en-US" altLang="en-US" sz="1800">
                  <a:solidFill>
                    <a:srgbClr val="FFFFFF"/>
                  </a:solidFill>
                  <a:latin typeface="Arial" charset="0"/>
                </a:rPr>
              </a:br>
              <a:r>
                <a:rPr kumimoji="0" lang="en-US" altLang="en-US" sz="1800">
                  <a:solidFill>
                    <a:srgbClr val="FFFFFF"/>
                  </a:solidFill>
                  <a:latin typeface="Arial" charset="0"/>
                </a:rPr>
                <a:t>  increases…</a:t>
              </a:r>
              <a:endParaRPr kumimoji="0" lang="en-US" altLang="en-US">
                <a:solidFill>
                  <a:srgbClr val="FFFFFF"/>
                </a:solidFill>
                <a:latin typeface="Arial" charset="0"/>
              </a:endParaRPr>
            </a:p>
          </p:txBody>
        </p:sp>
        <p:sp>
          <p:nvSpPr>
            <p:cNvPr id="15372" name="Text Box 5"/>
            <p:cNvSpPr txBox="1">
              <a:spLocks noChangeArrowheads="1"/>
            </p:cNvSpPr>
            <p:nvPr/>
          </p:nvSpPr>
          <p:spPr bwMode="auto">
            <a:xfrm>
              <a:off x="2112" y="1900"/>
              <a:ext cx="864" cy="731"/>
            </a:xfrm>
            <a:prstGeom prst="rect">
              <a:avLst/>
            </a:prstGeom>
            <a:noFill/>
            <a:ln w="9525">
              <a:noFill/>
              <a:miter lim="800000"/>
              <a:headEnd/>
              <a:tailEnd/>
            </a:ln>
          </p:spPr>
          <p:txBody>
            <a:bodyPr>
              <a:spAutoFit/>
            </a:bodyPr>
            <a:lstStyle/>
            <a:p>
              <a:pPr algn="ctr">
                <a:spcBef>
                  <a:spcPct val="50000"/>
                </a:spcBef>
                <a:buFontTx/>
                <a:buNone/>
              </a:pPr>
              <a:r>
                <a:rPr kumimoji="0" lang="en-US" altLang="en-US" sz="1800" b="1">
                  <a:solidFill>
                    <a:srgbClr val="FFFFFF"/>
                  </a:solidFill>
                  <a:latin typeface="Arial" charset="0"/>
                </a:rPr>
                <a:t>Supply</a:t>
              </a:r>
              <a:endParaRPr kumimoji="0" lang="en-US" altLang="en-US" sz="1800">
                <a:solidFill>
                  <a:srgbClr val="FFFFFF"/>
                </a:solidFill>
                <a:latin typeface="Arial" charset="0"/>
              </a:endParaRPr>
            </a:p>
            <a:p>
              <a:pPr algn="ctr">
                <a:spcBef>
                  <a:spcPct val="50000"/>
                </a:spcBef>
                <a:buFontTx/>
                <a:buNone/>
              </a:pPr>
              <a:r>
                <a:rPr kumimoji="0" lang="en-US" altLang="en-US" sz="1800">
                  <a:solidFill>
                    <a:srgbClr val="FFFFFF"/>
                  </a:solidFill>
                  <a:latin typeface="Arial" charset="0"/>
                </a:rPr>
                <a:t>Quantity</a:t>
              </a:r>
              <a:r>
                <a:rPr kumimoji="0" lang="en-US" altLang="en-US" sz="1600">
                  <a:solidFill>
                    <a:srgbClr val="FFFFFF"/>
                  </a:solidFill>
                  <a:latin typeface="Arial" charset="0"/>
                </a:rPr>
                <a:t> supplied increases</a:t>
              </a:r>
              <a:endParaRPr kumimoji="0" lang="en-US" altLang="en-US" sz="2000">
                <a:solidFill>
                  <a:srgbClr val="FFFFFF"/>
                </a:solidFill>
                <a:latin typeface="Arial" charset="0"/>
              </a:endParaRPr>
            </a:p>
          </p:txBody>
        </p:sp>
      </p:grpSp>
      <p:grpSp>
        <p:nvGrpSpPr>
          <p:cNvPr id="3" name="Group 6"/>
          <p:cNvGrpSpPr>
            <a:grpSpLocks/>
          </p:cNvGrpSpPr>
          <p:nvPr/>
        </p:nvGrpSpPr>
        <p:grpSpPr bwMode="auto">
          <a:xfrm>
            <a:off x="5373688" y="2166938"/>
            <a:ext cx="4127500" cy="2847975"/>
            <a:chOff x="2544" y="2661"/>
            <a:chExt cx="2161" cy="1227"/>
          </a:xfrm>
        </p:grpSpPr>
        <p:pic>
          <p:nvPicPr>
            <p:cNvPr id="15367" name="Picture 7"/>
            <p:cNvPicPr>
              <a:picLocks noChangeAspect="1" noChangeArrowheads="1"/>
            </p:cNvPicPr>
            <p:nvPr/>
          </p:nvPicPr>
          <p:blipFill>
            <a:blip r:embed="rId5" cstate="print"/>
            <a:srcRect/>
            <a:stretch>
              <a:fillRect/>
            </a:stretch>
          </p:blipFill>
          <p:spPr bwMode="auto">
            <a:xfrm>
              <a:off x="2544" y="2661"/>
              <a:ext cx="2161" cy="1227"/>
            </a:xfrm>
            <a:prstGeom prst="rect">
              <a:avLst/>
            </a:prstGeom>
            <a:noFill/>
            <a:ln w="9525">
              <a:noFill/>
              <a:miter lim="800000"/>
              <a:headEnd/>
              <a:tailEnd/>
            </a:ln>
          </p:spPr>
        </p:pic>
        <p:sp>
          <p:nvSpPr>
            <p:cNvPr id="15368" name="Text Box 8"/>
            <p:cNvSpPr txBox="1">
              <a:spLocks noChangeArrowheads="1"/>
            </p:cNvSpPr>
            <p:nvPr/>
          </p:nvSpPr>
          <p:spPr bwMode="auto">
            <a:xfrm>
              <a:off x="2787" y="2832"/>
              <a:ext cx="864" cy="467"/>
            </a:xfrm>
            <a:prstGeom prst="rect">
              <a:avLst/>
            </a:prstGeom>
            <a:noFill/>
            <a:ln w="9525">
              <a:noFill/>
              <a:miter lim="800000"/>
              <a:headEnd/>
              <a:tailEnd/>
            </a:ln>
          </p:spPr>
          <p:txBody>
            <a:bodyPr>
              <a:spAutoFit/>
            </a:bodyPr>
            <a:lstStyle/>
            <a:p>
              <a:pPr algn="ctr">
                <a:spcBef>
                  <a:spcPct val="50000"/>
                </a:spcBef>
                <a:buFontTx/>
                <a:buNone/>
              </a:pPr>
              <a:r>
                <a:rPr kumimoji="0" lang="en-US" altLang="en-US" sz="2000" b="1">
                  <a:solidFill>
                    <a:srgbClr val="FFFFFF"/>
                  </a:solidFill>
                  <a:latin typeface="Arial" charset="0"/>
                </a:rPr>
                <a:t>Price</a:t>
              </a:r>
              <a:endParaRPr kumimoji="0" lang="en-US" altLang="en-US" sz="2000">
                <a:solidFill>
                  <a:srgbClr val="FFFFFF"/>
                </a:solidFill>
                <a:latin typeface="Arial" charset="0"/>
              </a:endParaRPr>
            </a:p>
            <a:p>
              <a:pPr algn="ctr">
                <a:spcBef>
                  <a:spcPct val="50000"/>
                </a:spcBef>
                <a:buFontTx/>
                <a:buNone/>
              </a:pPr>
              <a:r>
                <a:rPr kumimoji="0" lang="en-US" altLang="en-US" sz="1800">
                  <a:solidFill>
                    <a:srgbClr val="FFFFFF"/>
                  </a:solidFill>
                  <a:latin typeface="Arial" charset="0"/>
                </a:rPr>
                <a:t>As price falls…</a:t>
              </a:r>
              <a:endParaRPr kumimoji="0" lang="en-US" altLang="en-US" sz="2000">
                <a:solidFill>
                  <a:srgbClr val="FFFFFF"/>
                </a:solidFill>
                <a:latin typeface="Arial" charset="0"/>
              </a:endParaRPr>
            </a:p>
          </p:txBody>
        </p:sp>
        <p:sp>
          <p:nvSpPr>
            <p:cNvPr id="15369" name="Text Box 9"/>
            <p:cNvSpPr txBox="1">
              <a:spLocks noChangeArrowheads="1"/>
            </p:cNvSpPr>
            <p:nvPr/>
          </p:nvSpPr>
          <p:spPr bwMode="auto">
            <a:xfrm>
              <a:off x="3648" y="2832"/>
              <a:ext cx="768" cy="585"/>
            </a:xfrm>
            <a:prstGeom prst="rect">
              <a:avLst/>
            </a:prstGeom>
            <a:noFill/>
            <a:ln w="9525">
              <a:noFill/>
              <a:miter lim="800000"/>
              <a:headEnd/>
              <a:tailEnd/>
            </a:ln>
          </p:spPr>
          <p:txBody>
            <a:bodyPr>
              <a:spAutoFit/>
            </a:bodyPr>
            <a:lstStyle/>
            <a:p>
              <a:pPr algn="ctr">
                <a:spcBef>
                  <a:spcPct val="50000"/>
                </a:spcBef>
                <a:buFontTx/>
                <a:buNone/>
              </a:pPr>
              <a:r>
                <a:rPr kumimoji="0" lang="en-US" altLang="en-US" sz="2000" b="1">
                  <a:solidFill>
                    <a:srgbClr val="FFFFFF"/>
                  </a:solidFill>
                  <a:latin typeface="Arial" charset="0"/>
                </a:rPr>
                <a:t>Supply</a:t>
              </a:r>
              <a:endParaRPr kumimoji="0" lang="en-US" altLang="en-US" sz="2000">
                <a:solidFill>
                  <a:srgbClr val="FFFFFF"/>
                </a:solidFill>
                <a:latin typeface="Arial" charset="0"/>
              </a:endParaRPr>
            </a:p>
            <a:p>
              <a:pPr algn="ctr">
                <a:spcBef>
                  <a:spcPct val="50000"/>
                </a:spcBef>
                <a:buFontTx/>
                <a:buNone/>
              </a:pPr>
              <a:r>
                <a:rPr kumimoji="0" lang="en-US" altLang="en-US" sz="1800">
                  <a:solidFill>
                    <a:srgbClr val="FFFFFF"/>
                  </a:solidFill>
                  <a:latin typeface="Arial" charset="0"/>
                </a:rPr>
                <a:t>Quantity supplied falls</a:t>
              </a:r>
              <a:endParaRPr kumimoji="0" lang="en-US" altLang="en-US" sz="2000">
                <a:solidFill>
                  <a:srgbClr val="FFFFFF"/>
                </a:solidFill>
                <a:latin typeface="Arial" charset="0"/>
              </a:endParaRPr>
            </a:p>
          </p:txBody>
        </p:sp>
      </p:grpSp>
      <p:sp>
        <p:nvSpPr>
          <p:cNvPr id="446474" name="Rectangle 10"/>
          <p:cNvSpPr>
            <a:spLocks noGrp="1" noChangeArrowheads="1"/>
          </p:cNvSpPr>
          <p:nvPr>
            <p:ph type="title"/>
          </p:nvPr>
        </p:nvSpPr>
        <p:spPr/>
        <p:txBody>
          <a:bodyPr>
            <a:normAutofit fontScale="90000"/>
          </a:bodyPr>
          <a:lstStyle/>
          <a:p>
            <a:pPr algn="ctr">
              <a:defRPr/>
            </a:pPr>
            <a:r>
              <a:rPr lang="en-US" altLang="en-US" sz="4400" smtClean="0">
                <a:solidFill>
                  <a:srgbClr val="006600"/>
                </a:solidFill>
                <a:latin typeface="Papyrus" pitchFamily="66" charset="0"/>
              </a:rPr>
              <a:t>The Law of Supply</a:t>
            </a:r>
            <a:endParaRPr lang="en-US" altLang="en-US" smtClean="0"/>
          </a:p>
        </p:txBody>
      </p:sp>
      <p:sp>
        <p:nvSpPr>
          <p:cNvPr id="446475" name="Rectangle 11"/>
          <p:cNvSpPr>
            <a:spLocks noGrp="1" noChangeArrowheads="1"/>
          </p:cNvSpPr>
          <p:nvPr>
            <p:ph sz="quarter" idx="1"/>
          </p:nvPr>
        </p:nvSpPr>
        <p:spPr>
          <a:xfrm>
            <a:off x="-200025" y="990600"/>
            <a:ext cx="9115425" cy="4267200"/>
          </a:xfrm>
        </p:spPr>
        <p:txBody>
          <a:bodyPr/>
          <a:lstStyle/>
          <a:p>
            <a:pPr algn="ctr">
              <a:buFontTx/>
              <a:buNone/>
            </a:pPr>
            <a:r>
              <a:rPr lang="en-US" altLang="en-US" sz="3200" dirty="0" smtClean="0">
                <a:solidFill>
                  <a:schemeClr val="tx1"/>
                </a:solidFill>
                <a:latin typeface="Century Gothic" pitchFamily="34" charset="0"/>
              </a:rPr>
              <a:t>According to the law of supply, as price increases, supply increases.  By contrast as price decreases, supply                       decreases.</a:t>
            </a:r>
            <a:r>
              <a:rPr lang="en-US" altLang="en-US" sz="3600" dirty="0" smtClean="0">
                <a:solidFill>
                  <a:schemeClr val="tx1"/>
                </a:solidFill>
                <a:latin typeface="Century Gothic" pitchFamily="34" charset="0"/>
              </a:rPr>
              <a:t>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46474"/>
                                        </p:tgtEl>
                                        <p:attrNameLst>
                                          <p:attrName>style.visibility</p:attrName>
                                        </p:attrNameLst>
                                      </p:cBhvr>
                                      <p:to>
                                        <p:strVal val="visible"/>
                                      </p:to>
                                    </p:set>
                                    <p:anim calcmode="lin" valueType="num">
                                      <p:cBhvr additive="base">
                                        <p:cTn id="7" dur="500" fill="hold"/>
                                        <p:tgtEl>
                                          <p:spTgt spid="446474"/>
                                        </p:tgtEl>
                                        <p:attrNameLst>
                                          <p:attrName>ppt_x</p:attrName>
                                        </p:attrNameLst>
                                      </p:cBhvr>
                                      <p:tavLst>
                                        <p:tav tm="0">
                                          <p:val>
                                            <p:strVal val="#ppt_x"/>
                                          </p:val>
                                        </p:tav>
                                        <p:tav tm="100000">
                                          <p:val>
                                            <p:strVal val="#ppt_x"/>
                                          </p:val>
                                        </p:tav>
                                      </p:tavLst>
                                    </p:anim>
                                    <p:anim calcmode="lin" valueType="num">
                                      <p:cBhvr additive="base">
                                        <p:cTn id="8" dur="500" fill="hold"/>
                                        <p:tgtEl>
                                          <p:spTgt spid="44647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46475">
                                            <p:txEl>
                                              <p:pRg st="0" end="0"/>
                                            </p:txEl>
                                          </p:spTgt>
                                        </p:tgtEl>
                                        <p:attrNameLst>
                                          <p:attrName>style.visibility</p:attrName>
                                        </p:attrNameLst>
                                      </p:cBhvr>
                                      <p:to>
                                        <p:strVal val="visible"/>
                                      </p:to>
                                    </p:set>
                                    <p:animEffect transition="in" filter="dissolve">
                                      <p:cBhvr>
                                        <p:cTn id="13" dur="500"/>
                                        <p:tgtEl>
                                          <p:spTgt spid="44647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474" grpId="0" autoUpdateAnimBg="0"/>
      <p:bldP spid="446475"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7490" name="Rectangle 2"/>
          <p:cNvSpPr>
            <a:spLocks noGrp="1" noChangeArrowheads="1"/>
          </p:cNvSpPr>
          <p:nvPr>
            <p:ph type="title"/>
          </p:nvPr>
        </p:nvSpPr>
        <p:spPr/>
        <p:txBody>
          <a:bodyPr/>
          <a:lstStyle/>
          <a:p>
            <a:pPr>
              <a:defRPr/>
            </a:pPr>
            <a:r>
              <a:rPr lang="en-US" altLang="en-US" smtClean="0"/>
              <a:t>How Does the Law of Supply Work?</a:t>
            </a:r>
          </a:p>
        </p:txBody>
      </p:sp>
      <p:sp>
        <p:nvSpPr>
          <p:cNvPr id="447491" name="Rectangle 3"/>
          <p:cNvSpPr>
            <a:spLocks noGrp="1" noChangeArrowheads="1"/>
          </p:cNvSpPr>
          <p:nvPr>
            <p:ph sz="quarter" idx="1"/>
          </p:nvPr>
        </p:nvSpPr>
        <p:spPr>
          <a:xfrm>
            <a:off x="198120" y="1600200"/>
            <a:ext cx="8945880" cy="4267200"/>
          </a:xfrm>
        </p:spPr>
        <p:txBody>
          <a:bodyPr>
            <a:normAutofit fontScale="92500" lnSpcReduction="10000"/>
          </a:bodyPr>
          <a:lstStyle/>
          <a:p>
            <a:pPr>
              <a:buFontTx/>
              <a:buNone/>
              <a:defRPr/>
            </a:pPr>
            <a:r>
              <a:rPr lang="en-US" dirty="0" smtClean="0">
                <a:latin typeface="Century Gothic" pitchFamily="34" charset="0"/>
              </a:rPr>
              <a:t>Economists use the term quantity supplied to describe how much of a good is offered for sale at a specific price.  Just like demand, quantity supplied indicates movement along the supply curve, because ONLY price is being considered </a:t>
            </a:r>
            <a:r>
              <a:rPr lang="en-US" i="1" dirty="0" smtClean="0">
                <a:latin typeface="Century Gothic" pitchFamily="34" charset="0"/>
              </a:rPr>
              <a:t>(ceteris paribus).</a:t>
            </a:r>
            <a:endParaRPr lang="en-US" dirty="0" smtClean="0">
              <a:latin typeface="Century Gothic" pitchFamily="34" charset="0"/>
            </a:endParaRPr>
          </a:p>
          <a:p>
            <a:pPr>
              <a:buFontTx/>
              <a:buNone/>
              <a:defRPr/>
            </a:pPr>
            <a:r>
              <a:rPr lang="en-US" b="1" dirty="0" smtClean="0">
                <a:latin typeface="Century Gothic" pitchFamily="34" charset="0"/>
              </a:rPr>
              <a:t>Why do suppliers produce more as the price increases?</a:t>
            </a:r>
          </a:p>
          <a:p>
            <a:pPr>
              <a:buFontTx/>
              <a:buNone/>
              <a:defRPr/>
            </a:pPr>
            <a:r>
              <a:rPr lang="en-US" dirty="0" smtClean="0">
                <a:latin typeface="Century Gothic" pitchFamily="34" charset="0"/>
                <a:cs typeface="Times New Roman" pitchFamily="18" charset="0"/>
              </a:rPr>
              <a:t>1.</a:t>
            </a:r>
            <a:r>
              <a:rPr lang="en-US" dirty="0" smtClean="0">
                <a:latin typeface="Century Gothic" pitchFamily="34" charset="0"/>
              </a:rPr>
              <a:t>The promise of increased revenues when prices are high encourages firms to </a:t>
            </a:r>
            <a:r>
              <a:rPr lang="en-US" b="1" dirty="0" smtClean="0">
                <a:effectLst>
                  <a:outerShdw blurRad="38100" dist="38100" dir="2700000" algn="tl">
                    <a:srgbClr val="FFFFFF"/>
                  </a:outerShdw>
                </a:effectLst>
                <a:latin typeface="Century Gothic" pitchFamily="34" charset="0"/>
              </a:rPr>
              <a:t>produce more</a:t>
            </a:r>
            <a:r>
              <a:rPr lang="en-US" dirty="0" smtClean="0">
                <a:latin typeface="Century Gothic" pitchFamily="34" charset="0"/>
              </a:rPr>
              <a:t>.  The more you can make, the more you will produce!  </a:t>
            </a:r>
          </a:p>
          <a:p>
            <a:pPr>
              <a:buFontTx/>
              <a:buNone/>
              <a:defRPr/>
            </a:pPr>
            <a:r>
              <a:rPr lang="en-US" dirty="0" smtClean="0">
                <a:latin typeface="Century Gothic" pitchFamily="34" charset="0"/>
                <a:cs typeface="Times New Roman" pitchFamily="18" charset="0"/>
              </a:rPr>
              <a:t>2.</a:t>
            </a:r>
            <a:r>
              <a:rPr lang="en-US" dirty="0" smtClean="0">
                <a:latin typeface="Century Gothic" pitchFamily="34" charset="0"/>
              </a:rPr>
              <a:t>Rising prices draw </a:t>
            </a:r>
            <a:r>
              <a:rPr lang="en-US" b="1" dirty="0" smtClean="0">
                <a:effectLst>
                  <a:outerShdw blurRad="38100" dist="38100" dir="2700000" algn="tl">
                    <a:srgbClr val="FFFFFF"/>
                  </a:outerShdw>
                </a:effectLst>
                <a:latin typeface="Century Gothic" pitchFamily="34" charset="0"/>
              </a:rPr>
              <a:t>new firms</a:t>
            </a:r>
            <a:r>
              <a:rPr lang="en-US" dirty="0" smtClean="0">
                <a:latin typeface="Century Gothic" pitchFamily="34" charset="0"/>
              </a:rPr>
              <a:t> into a market and add to the quantity supplied of a good.</a:t>
            </a:r>
            <a:r>
              <a:rPr lang="en-US" dirty="0" smtClean="0"/>
              <a:t> </a:t>
            </a:r>
          </a:p>
          <a:p>
            <a:pPr algn="ctr">
              <a:buFontTx/>
              <a:buNone/>
              <a:defRPr/>
            </a:pPr>
            <a:endParaRPr lang="en-US" dirty="0" smtClean="0"/>
          </a:p>
          <a:p>
            <a:pPr algn="ctr">
              <a:defRPr/>
            </a:pPr>
            <a:endParaRPr lang="en-US" altLang="en-US" dirty="0" smtClean="0"/>
          </a:p>
        </p:txBody>
      </p:sp>
      <p:sp>
        <p:nvSpPr>
          <p:cNvPr id="11" name="Rectangle 10"/>
          <p:cNvSpPr/>
          <p:nvPr/>
        </p:nvSpPr>
        <p:spPr>
          <a:xfrm>
            <a:off x="0" y="5654040"/>
            <a:ext cx="9144000" cy="120032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spcBef>
                <a:spcPct val="0"/>
              </a:spcBef>
              <a:buFontTx/>
              <a:buNone/>
            </a:pPr>
            <a:r>
              <a:rPr lang="en-US" b="1" dirty="0" smtClean="0">
                <a:latin typeface="Times New Roman" pitchFamily="18" charset="0"/>
              </a:rPr>
              <a:t>Higher Production + Market Entry = Law of Supply  </a:t>
            </a:r>
          </a:p>
          <a:p>
            <a:pPr algn="ctr">
              <a:spcBef>
                <a:spcPct val="0"/>
              </a:spcBef>
              <a:buFontTx/>
              <a:buNone/>
            </a:pPr>
            <a:endParaRPr lang="en-US" b="1" dirty="0" smtClean="0">
              <a:latin typeface="Times New Roman" pitchFamily="18" charset="0"/>
            </a:endParaRPr>
          </a:p>
          <a:p>
            <a:pPr lvl="1" algn="ctr">
              <a:spcBef>
                <a:spcPct val="0"/>
              </a:spcBef>
              <a:buFontTx/>
              <a:buNone/>
            </a:pPr>
            <a:r>
              <a:rPr lang="en-US" b="1" dirty="0" smtClean="0">
                <a:latin typeface="Times New Roman" pitchFamily="18" charset="0"/>
              </a:rPr>
              <a:t>More $$$$-- More Supply!</a:t>
            </a:r>
            <a:endParaRPr lang="en-US" sz="1800" dirty="0">
              <a:latin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47490"/>
                                        </p:tgtEl>
                                        <p:attrNameLst>
                                          <p:attrName>style.visibility</p:attrName>
                                        </p:attrNameLst>
                                      </p:cBhvr>
                                      <p:to>
                                        <p:strVal val="visible"/>
                                      </p:to>
                                    </p:set>
                                    <p:anim calcmode="lin" valueType="num">
                                      <p:cBhvr additive="base">
                                        <p:cTn id="7" dur="500" fill="hold"/>
                                        <p:tgtEl>
                                          <p:spTgt spid="447490"/>
                                        </p:tgtEl>
                                        <p:attrNameLst>
                                          <p:attrName>ppt_x</p:attrName>
                                        </p:attrNameLst>
                                      </p:cBhvr>
                                      <p:tavLst>
                                        <p:tav tm="0">
                                          <p:val>
                                            <p:strVal val="#ppt_x"/>
                                          </p:val>
                                        </p:tav>
                                        <p:tav tm="100000">
                                          <p:val>
                                            <p:strVal val="#ppt_x"/>
                                          </p:val>
                                        </p:tav>
                                      </p:tavLst>
                                    </p:anim>
                                    <p:anim calcmode="lin" valueType="num">
                                      <p:cBhvr additive="base">
                                        <p:cTn id="8" dur="500" fill="hold"/>
                                        <p:tgtEl>
                                          <p:spTgt spid="44749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47491">
                                            <p:txEl>
                                              <p:pRg st="0" end="0"/>
                                            </p:txEl>
                                          </p:spTgt>
                                        </p:tgtEl>
                                        <p:attrNameLst>
                                          <p:attrName>style.visibility</p:attrName>
                                        </p:attrNameLst>
                                      </p:cBhvr>
                                      <p:to>
                                        <p:strVal val="visible"/>
                                      </p:to>
                                    </p:set>
                                    <p:animEffect transition="in" filter="dissolve">
                                      <p:cBhvr>
                                        <p:cTn id="13" dur="500"/>
                                        <p:tgtEl>
                                          <p:spTgt spid="447491">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447491">
                                            <p:txEl>
                                              <p:pRg st="1" end="1"/>
                                            </p:txEl>
                                          </p:spTgt>
                                        </p:tgtEl>
                                        <p:attrNameLst>
                                          <p:attrName>style.visibility</p:attrName>
                                        </p:attrNameLst>
                                      </p:cBhvr>
                                      <p:to>
                                        <p:strVal val="visible"/>
                                      </p:to>
                                    </p:set>
                                    <p:animEffect transition="in" filter="dissolve">
                                      <p:cBhvr>
                                        <p:cTn id="18" dur="500"/>
                                        <p:tgtEl>
                                          <p:spTgt spid="447491">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447491">
                                            <p:txEl>
                                              <p:pRg st="2" end="2"/>
                                            </p:txEl>
                                          </p:spTgt>
                                        </p:tgtEl>
                                        <p:attrNameLst>
                                          <p:attrName>style.visibility</p:attrName>
                                        </p:attrNameLst>
                                      </p:cBhvr>
                                      <p:to>
                                        <p:strVal val="visible"/>
                                      </p:to>
                                    </p:set>
                                    <p:animEffect transition="in" filter="dissolve">
                                      <p:cBhvr>
                                        <p:cTn id="23" dur="500"/>
                                        <p:tgtEl>
                                          <p:spTgt spid="44749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447491">
                                            <p:txEl>
                                              <p:pRg st="3" end="3"/>
                                            </p:txEl>
                                          </p:spTgt>
                                        </p:tgtEl>
                                        <p:attrNameLst>
                                          <p:attrName>style.visibility</p:attrName>
                                        </p:attrNameLst>
                                      </p:cBhvr>
                                      <p:to>
                                        <p:strVal val="visible"/>
                                      </p:to>
                                    </p:set>
                                    <p:animEffect transition="in" filter="dissolve">
                                      <p:cBhvr>
                                        <p:cTn id="28" dur="500"/>
                                        <p:tgtEl>
                                          <p:spTgt spid="4474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7490" grpId="0" autoUpdateAnimBg="0"/>
      <p:bldP spid="447491" grpId="0" build="p" bldLvl="2"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371600" y="2133600"/>
            <a:ext cx="6478588" cy="4191000"/>
            <a:chOff x="864" y="1344"/>
            <a:chExt cx="4081" cy="2640"/>
          </a:xfrm>
        </p:grpSpPr>
        <p:pic>
          <p:nvPicPr>
            <p:cNvPr id="17435" name="Picture 3"/>
            <p:cNvPicPr>
              <a:picLocks noChangeAspect="1" noChangeArrowheads="1"/>
            </p:cNvPicPr>
            <p:nvPr/>
          </p:nvPicPr>
          <p:blipFill>
            <a:blip r:embed="rId2" cstate="print"/>
            <a:srcRect/>
            <a:stretch>
              <a:fillRect/>
            </a:stretch>
          </p:blipFill>
          <p:spPr bwMode="auto">
            <a:xfrm>
              <a:off x="864" y="1344"/>
              <a:ext cx="4081" cy="2640"/>
            </a:xfrm>
            <a:prstGeom prst="rect">
              <a:avLst/>
            </a:prstGeom>
            <a:noFill/>
            <a:ln w="9525">
              <a:noFill/>
              <a:miter lim="800000"/>
              <a:headEnd/>
              <a:tailEnd/>
            </a:ln>
          </p:spPr>
        </p:pic>
        <p:sp>
          <p:nvSpPr>
            <p:cNvPr id="17436" name="Rectangle 4"/>
            <p:cNvSpPr>
              <a:spLocks noChangeArrowheads="1"/>
            </p:cNvSpPr>
            <p:nvPr/>
          </p:nvSpPr>
          <p:spPr bwMode="auto">
            <a:xfrm>
              <a:off x="1680" y="2374"/>
              <a:ext cx="480" cy="266"/>
            </a:xfrm>
            <a:prstGeom prst="rect">
              <a:avLst/>
            </a:prstGeom>
            <a:noFill/>
            <a:ln w="9525">
              <a:noFill/>
              <a:miter lim="800000"/>
              <a:headEnd/>
              <a:tailEnd/>
            </a:ln>
          </p:spPr>
          <p:txBody>
            <a:bodyPr>
              <a:spAutoFit/>
            </a:bodyPr>
            <a:lstStyle/>
            <a:p>
              <a:pPr algn="r">
                <a:lnSpc>
                  <a:spcPct val="120000"/>
                </a:lnSpc>
                <a:buFontTx/>
                <a:buNone/>
              </a:pPr>
              <a:r>
                <a:rPr kumimoji="0" lang="en-US" altLang="en-US" sz="1800">
                  <a:latin typeface="Arial" charset="0"/>
                </a:rPr>
                <a:t>$.50</a:t>
              </a:r>
            </a:p>
          </p:txBody>
        </p:sp>
        <p:sp>
          <p:nvSpPr>
            <p:cNvPr id="17437" name="Rectangle 5"/>
            <p:cNvSpPr>
              <a:spLocks noChangeArrowheads="1"/>
            </p:cNvSpPr>
            <p:nvPr/>
          </p:nvSpPr>
          <p:spPr bwMode="auto">
            <a:xfrm>
              <a:off x="3408" y="2374"/>
              <a:ext cx="652" cy="266"/>
            </a:xfrm>
            <a:prstGeom prst="rect">
              <a:avLst/>
            </a:prstGeom>
            <a:noFill/>
            <a:ln w="9525">
              <a:noFill/>
              <a:miter lim="800000"/>
              <a:headEnd/>
              <a:tailEnd/>
            </a:ln>
          </p:spPr>
          <p:txBody>
            <a:bodyPr>
              <a:spAutoFit/>
            </a:bodyPr>
            <a:lstStyle/>
            <a:p>
              <a:pPr algn="r">
                <a:lnSpc>
                  <a:spcPct val="120000"/>
                </a:lnSpc>
                <a:buFontTx/>
                <a:buNone/>
              </a:pPr>
              <a:r>
                <a:rPr kumimoji="0" lang="en-US" altLang="en-US" sz="1800">
                  <a:latin typeface="Arial" charset="0"/>
                </a:rPr>
                <a:t>1,000</a:t>
              </a:r>
            </a:p>
          </p:txBody>
        </p:sp>
        <p:sp>
          <p:nvSpPr>
            <p:cNvPr id="17438" name="Text Box 6"/>
            <p:cNvSpPr txBox="1">
              <a:spLocks noChangeArrowheads="1"/>
            </p:cNvSpPr>
            <p:nvPr/>
          </p:nvSpPr>
          <p:spPr bwMode="auto">
            <a:xfrm>
              <a:off x="1104" y="2060"/>
              <a:ext cx="1776" cy="266"/>
            </a:xfrm>
            <a:prstGeom prst="rect">
              <a:avLst/>
            </a:prstGeom>
            <a:noFill/>
            <a:ln w="9525">
              <a:noFill/>
              <a:miter lim="800000"/>
              <a:headEnd/>
              <a:tailEnd/>
            </a:ln>
          </p:spPr>
          <p:txBody>
            <a:bodyPr>
              <a:spAutoFit/>
            </a:bodyPr>
            <a:lstStyle/>
            <a:p>
              <a:pPr algn="ctr">
                <a:lnSpc>
                  <a:spcPct val="120000"/>
                </a:lnSpc>
                <a:buFontTx/>
                <a:buNone/>
              </a:pPr>
              <a:r>
                <a:rPr kumimoji="0" lang="en-US" altLang="en-US" sz="1800" b="1">
                  <a:latin typeface="Arial" charset="0"/>
                </a:rPr>
                <a:t>Price per slice of pizza</a:t>
              </a:r>
              <a:endParaRPr kumimoji="0" lang="en-US" altLang="en-US" sz="3000" b="1">
                <a:latin typeface="Arial" charset="0"/>
              </a:endParaRPr>
            </a:p>
          </p:txBody>
        </p:sp>
        <p:sp>
          <p:nvSpPr>
            <p:cNvPr id="17439" name="Text Box 7"/>
            <p:cNvSpPr txBox="1">
              <a:spLocks noChangeArrowheads="1"/>
            </p:cNvSpPr>
            <p:nvPr/>
          </p:nvSpPr>
          <p:spPr bwMode="auto">
            <a:xfrm>
              <a:off x="2928" y="2060"/>
              <a:ext cx="1776" cy="266"/>
            </a:xfrm>
            <a:prstGeom prst="rect">
              <a:avLst/>
            </a:prstGeom>
            <a:noFill/>
            <a:ln w="9525">
              <a:noFill/>
              <a:miter lim="800000"/>
              <a:headEnd/>
              <a:tailEnd/>
            </a:ln>
          </p:spPr>
          <p:txBody>
            <a:bodyPr>
              <a:spAutoFit/>
            </a:bodyPr>
            <a:lstStyle/>
            <a:p>
              <a:pPr algn="ctr">
                <a:lnSpc>
                  <a:spcPct val="120000"/>
                </a:lnSpc>
                <a:buFontTx/>
                <a:buNone/>
              </a:pPr>
              <a:r>
                <a:rPr kumimoji="0" lang="en-US" altLang="en-US" sz="1800" b="1">
                  <a:latin typeface="Arial" charset="0"/>
                </a:rPr>
                <a:t>Slices supplied per day</a:t>
              </a:r>
              <a:endParaRPr kumimoji="0" lang="en-US" altLang="en-US" sz="3000" b="1">
                <a:latin typeface="Arial" charset="0"/>
              </a:endParaRPr>
            </a:p>
          </p:txBody>
        </p:sp>
        <p:sp>
          <p:nvSpPr>
            <p:cNvPr id="17440" name="Text Box 8"/>
            <p:cNvSpPr txBox="1">
              <a:spLocks noChangeArrowheads="1"/>
            </p:cNvSpPr>
            <p:nvPr/>
          </p:nvSpPr>
          <p:spPr bwMode="auto">
            <a:xfrm>
              <a:off x="1104" y="1558"/>
              <a:ext cx="2256" cy="288"/>
            </a:xfrm>
            <a:prstGeom prst="rect">
              <a:avLst/>
            </a:prstGeom>
            <a:noFill/>
            <a:ln w="9525">
              <a:noFill/>
              <a:miter lim="800000"/>
              <a:headEnd/>
              <a:tailEnd/>
            </a:ln>
          </p:spPr>
          <p:txBody>
            <a:bodyPr>
              <a:spAutoFit/>
            </a:bodyPr>
            <a:lstStyle/>
            <a:p>
              <a:pPr>
                <a:lnSpc>
                  <a:spcPct val="120000"/>
                </a:lnSpc>
                <a:buFontTx/>
                <a:buNone/>
              </a:pPr>
              <a:r>
                <a:rPr kumimoji="0" lang="en-US" altLang="en-US" sz="2000" b="1">
                  <a:solidFill>
                    <a:srgbClr val="FFFFFF"/>
                  </a:solidFill>
                  <a:latin typeface="Arial" charset="0"/>
                </a:rPr>
                <a:t>Market Supply Schedule</a:t>
              </a:r>
              <a:endParaRPr kumimoji="0" lang="en-US" altLang="en-US" sz="3000" b="1">
                <a:latin typeface="Arial" charset="0"/>
              </a:endParaRPr>
            </a:p>
          </p:txBody>
        </p:sp>
      </p:grpSp>
      <p:grpSp>
        <p:nvGrpSpPr>
          <p:cNvPr id="3" name="Group 9"/>
          <p:cNvGrpSpPr>
            <a:grpSpLocks/>
          </p:cNvGrpSpPr>
          <p:nvPr/>
        </p:nvGrpSpPr>
        <p:grpSpPr bwMode="auto">
          <a:xfrm>
            <a:off x="2667000" y="4149725"/>
            <a:ext cx="3778250" cy="422275"/>
            <a:chOff x="1680" y="2566"/>
            <a:chExt cx="2380" cy="266"/>
          </a:xfrm>
        </p:grpSpPr>
        <p:sp>
          <p:nvSpPr>
            <p:cNvPr id="17433" name="Rectangle 10"/>
            <p:cNvSpPr>
              <a:spLocks noChangeArrowheads="1"/>
            </p:cNvSpPr>
            <p:nvPr/>
          </p:nvSpPr>
          <p:spPr bwMode="auto">
            <a:xfrm>
              <a:off x="1680" y="2566"/>
              <a:ext cx="480" cy="266"/>
            </a:xfrm>
            <a:prstGeom prst="rect">
              <a:avLst/>
            </a:prstGeom>
            <a:noFill/>
            <a:ln w="9525">
              <a:noFill/>
              <a:miter lim="800000"/>
              <a:headEnd/>
              <a:tailEnd/>
            </a:ln>
          </p:spPr>
          <p:txBody>
            <a:bodyPr>
              <a:spAutoFit/>
            </a:bodyPr>
            <a:lstStyle/>
            <a:p>
              <a:pPr algn="r">
                <a:lnSpc>
                  <a:spcPct val="120000"/>
                </a:lnSpc>
                <a:buFontTx/>
                <a:buNone/>
              </a:pPr>
              <a:r>
                <a:rPr kumimoji="0" lang="en-US" altLang="en-US" sz="1800">
                  <a:latin typeface="Arial" charset="0"/>
                </a:rPr>
                <a:t>$1.00</a:t>
              </a:r>
            </a:p>
          </p:txBody>
        </p:sp>
        <p:sp>
          <p:nvSpPr>
            <p:cNvPr id="17434" name="Rectangle 11"/>
            <p:cNvSpPr>
              <a:spLocks noChangeArrowheads="1"/>
            </p:cNvSpPr>
            <p:nvPr/>
          </p:nvSpPr>
          <p:spPr bwMode="auto">
            <a:xfrm>
              <a:off x="3408" y="2566"/>
              <a:ext cx="652" cy="266"/>
            </a:xfrm>
            <a:prstGeom prst="rect">
              <a:avLst/>
            </a:prstGeom>
            <a:noFill/>
            <a:ln w="9525">
              <a:noFill/>
              <a:miter lim="800000"/>
              <a:headEnd/>
              <a:tailEnd/>
            </a:ln>
          </p:spPr>
          <p:txBody>
            <a:bodyPr>
              <a:spAutoFit/>
            </a:bodyPr>
            <a:lstStyle/>
            <a:p>
              <a:pPr algn="r">
                <a:lnSpc>
                  <a:spcPct val="120000"/>
                </a:lnSpc>
                <a:buFontTx/>
                <a:buNone/>
              </a:pPr>
              <a:r>
                <a:rPr kumimoji="0" lang="en-US" altLang="en-US" sz="1800">
                  <a:latin typeface="Arial" charset="0"/>
                </a:rPr>
                <a:t>1,500</a:t>
              </a:r>
            </a:p>
          </p:txBody>
        </p:sp>
      </p:grpSp>
      <p:grpSp>
        <p:nvGrpSpPr>
          <p:cNvPr id="4" name="Group 12"/>
          <p:cNvGrpSpPr>
            <a:grpSpLocks/>
          </p:cNvGrpSpPr>
          <p:nvPr/>
        </p:nvGrpSpPr>
        <p:grpSpPr bwMode="auto">
          <a:xfrm>
            <a:off x="2667000" y="4530725"/>
            <a:ext cx="3778250" cy="422275"/>
            <a:chOff x="1680" y="2806"/>
            <a:chExt cx="2380" cy="266"/>
          </a:xfrm>
        </p:grpSpPr>
        <p:sp>
          <p:nvSpPr>
            <p:cNvPr id="17431" name="Rectangle 13"/>
            <p:cNvSpPr>
              <a:spLocks noChangeArrowheads="1"/>
            </p:cNvSpPr>
            <p:nvPr/>
          </p:nvSpPr>
          <p:spPr bwMode="auto">
            <a:xfrm>
              <a:off x="1680" y="2806"/>
              <a:ext cx="480" cy="266"/>
            </a:xfrm>
            <a:prstGeom prst="rect">
              <a:avLst/>
            </a:prstGeom>
            <a:noFill/>
            <a:ln w="9525">
              <a:noFill/>
              <a:miter lim="800000"/>
              <a:headEnd/>
              <a:tailEnd/>
            </a:ln>
          </p:spPr>
          <p:txBody>
            <a:bodyPr>
              <a:spAutoFit/>
            </a:bodyPr>
            <a:lstStyle/>
            <a:p>
              <a:pPr algn="r">
                <a:lnSpc>
                  <a:spcPct val="120000"/>
                </a:lnSpc>
                <a:buFontTx/>
                <a:buNone/>
              </a:pPr>
              <a:r>
                <a:rPr kumimoji="0" lang="en-US" altLang="en-US" sz="1800">
                  <a:latin typeface="Arial" charset="0"/>
                </a:rPr>
                <a:t>$1.50</a:t>
              </a:r>
            </a:p>
          </p:txBody>
        </p:sp>
        <p:sp>
          <p:nvSpPr>
            <p:cNvPr id="17432" name="Rectangle 14"/>
            <p:cNvSpPr>
              <a:spLocks noChangeArrowheads="1"/>
            </p:cNvSpPr>
            <p:nvPr/>
          </p:nvSpPr>
          <p:spPr bwMode="auto">
            <a:xfrm>
              <a:off x="3408" y="2806"/>
              <a:ext cx="652" cy="266"/>
            </a:xfrm>
            <a:prstGeom prst="rect">
              <a:avLst/>
            </a:prstGeom>
            <a:noFill/>
            <a:ln w="9525">
              <a:noFill/>
              <a:miter lim="800000"/>
              <a:headEnd/>
              <a:tailEnd/>
            </a:ln>
          </p:spPr>
          <p:txBody>
            <a:bodyPr>
              <a:spAutoFit/>
            </a:bodyPr>
            <a:lstStyle/>
            <a:p>
              <a:pPr algn="r">
                <a:lnSpc>
                  <a:spcPct val="120000"/>
                </a:lnSpc>
                <a:buFontTx/>
                <a:buNone/>
              </a:pPr>
              <a:r>
                <a:rPr kumimoji="0" lang="en-US" altLang="en-US" sz="1800">
                  <a:latin typeface="Arial" charset="0"/>
                </a:rPr>
                <a:t>2,000</a:t>
              </a:r>
            </a:p>
          </p:txBody>
        </p:sp>
      </p:grpSp>
      <p:grpSp>
        <p:nvGrpSpPr>
          <p:cNvPr id="5" name="Group 15"/>
          <p:cNvGrpSpPr>
            <a:grpSpLocks/>
          </p:cNvGrpSpPr>
          <p:nvPr/>
        </p:nvGrpSpPr>
        <p:grpSpPr bwMode="auto">
          <a:xfrm>
            <a:off x="2667000" y="4876800"/>
            <a:ext cx="3778250" cy="422275"/>
            <a:chOff x="1680" y="3024"/>
            <a:chExt cx="2380" cy="266"/>
          </a:xfrm>
        </p:grpSpPr>
        <p:sp>
          <p:nvSpPr>
            <p:cNvPr id="17429" name="Rectangle 16"/>
            <p:cNvSpPr>
              <a:spLocks noChangeArrowheads="1"/>
            </p:cNvSpPr>
            <p:nvPr/>
          </p:nvSpPr>
          <p:spPr bwMode="auto">
            <a:xfrm>
              <a:off x="1680" y="3024"/>
              <a:ext cx="480" cy="266"/>
            </a:xfrm>
            <a:prstGeom prst="rect">
              <a:avLst/>
            </a:prstGeom>
            <a:noFill/>
            <a:ln w="9525">
              <a:noFill/>
              <a:miter lim="800000"/>
              <a:headEnd/>
              <a:tailEnd/>
            </a:ln>
          </p:spPr>
          <p:txBody>
            <a:bodyPr>
              <a:spAutoFit/>
            </a:bodyPr>
            <a:lstStyle/>
            <a:p>
              <a:pPr algn="r">
                <a:lnSpc>
                  <a:spcPct val="120000"/>
                </a:lnSpc>
                <a:buFontTx/>
                <a:buNone/>
              </a:pPr>
              <a:r>
                <a:rPr kumimoji="0" lang="en-US" altLang="en-US" sz="1800">
                  <a:latin typeface="Arial" charset="0"/>
                </a:rPr>
                <a:t>$2.00</a:t>
              </a:r>
            </a:p>
          </p:txBody>
        </p:sp>
        <p:sp>
          <p:nvSpPr>
            <p:cNvPr id="17430" name="Rectangle 17"/>
            <p:cNvSpPr>
              <a:spLocks noChangeArrowheads="1"/>
            </p:cNvSpPr>
            <p:nvPr/>
          </p:nvSpPr>
          <p:spPr bwMode="auto">
            <a:xfrm>
              <a:off x="3408" y="3024"/>
              <a:ext cx="652" cy="266"/>
            </a:xfrm>
            <a:prstGeom prst="rect">
              <a:avLst/>
            </a:prstGeom>
            <a:noFill/>
            <a:ln w="9525">
              <a:noFill/>
              <a:miter lim="800000"/>
              <a:headEnd/>
              <a:tailEnd/>
            </a:ln>
          </p:spPr>
          <p:txBody>
            <a:bodyPr>
              <a:spAutoFit/>
            </a:bodyPr>
            <a:lstStyle/>
            <a:p>
              <a:pPr algn="r">
                <a:lnSpc>
                  <a:spcPct val="120000"/>
                </a:lnSpc>
                <a:buFontTx/>
                <a:buNone/>
              </a:pPr>
              <a:r>
                <a:rPr kumimoji="0" lang="en-US" altLang="en-US" sz="1800">
                  <a:latin typeface="Arial" charset="0"/>
                </a:rPr>
                <a:t>2,500</a:t>
              </a:r>
            </a:p>
          </p:txBody>
        </p:sp>
      </p:grpSp>
      <p:grpSp>
        <p:nvGrpSpPr>
          <p:cNvPr id="6" name="Group 18"/>
          <p:cNvGrpSpPr>
            <a:grpSpLocks/>
          </p:cNvGrpSpPr>
          <p:nvPr/>
        </p:nvGrpSpPr>
        <p:grpSpPr bwMode="auto">
          <a:xfrm>
            <a:off x="2667000" y="5257800"/>
            <a:ext cx="3778250" cy="422275"/>
            <a:chOff x="1680" y="3264"/>
            <a:chExt cx="2380" cy="266"/>
          </a:xfrm>
        </p:grpSpPr>
        <p:sp>
          <p:nvSpPr>
            <p:cNvPr id="17427" name="Rectangle 19"/>
            <p:cNvSpPr>
              <a:spLocks noChangeArrowheads="1"/>
            </p:cNvSpPr>
            <p:nvPr/>
          </p:nvSpPr>
          <p:spPr bwMode="auto">
            <a:xfrm>
              <a:off x="1680" y="3264"/>
              <a:ext cx="480" cy="266"/>
            </a:xfrm>
            <a:prstGeom prst="rect">
              <a:avLst/>
            </a:prstGeom>
            <a:noFill/>
            <a:ln w="9525">
              <a:noFill/>
              <a:miter lim="800000"/>
              <a:headEnd/>
              <a:tailEnd/>
            </a:ln>
          </p:spPr>
          <p:txBody>
            <a:bodyPr>
              <a:spAutoFit/>
            </a:bodyPr>
            <a:lstStyle/>
            <a:p>
              <a:pPr algn="r">
                <a:lnSpc>
                  <a:spcPct val="120000"/>
                </a:lnSpc>
                <a:buFontTx/>
                <a:buNone/>
              </a:pPr>
              <a:r>
                <a:rPr kumimoji="0" lang="en-US" altLang="en-US" sz="1800">
                  <a:latin typeface="Arial" charset="0"/>
                </a:rPr>
                <a:t>$2.50</a:t>
              </a:r>
            </a:p>
          </p:txBody>
        </p:sp>
        <p:sp>
          <p:nvSpPr>
            <p:cNvPr id="17428" name="Rectangle 20"/>
            <p:cNvSpPr>
              <a:spLocks noChangeArrowheads="1"/>
            </p:cNvSpPr>
            <p:nvPr/>
          </p:nvSpPr>
          <p:spPr bwMode="auto">
            <a:xfrm>
              <a:off x="3408" y="3264"/>
              <a:ext cx="652" cy="266"/>
            </a:xfrm>
            <a:prstGeom prst="rect">
              <a:avLst/>
            </a:prstGeom>
            <a:noFill/>
            <a:ln w="9525">
              <a:noFill/>
              <a:miter lim="800000"/>
              <a:headEnd/>
              <a:tailEnd/>
            </a:ln>
          </p:spPr>
          <p:txBody>
            <a:bodyPr>
              <a:spAutoFit/>
            </a:bodyPr>
            <a:lstStyle/>
            <a:p>
              <a:pPr algn="r">
                <a:lnSpc>
                  <a:spcPct val="120000"/>
                </a:lnSpc>
                <a:buFontTx/>
                <a:buNone/>
              </a:pPr>
              <a:r>
                <a:rPr kumimoji="0" lang="en-US" altLang="en-US" sz="1800">
                  <a:latin typeface="Arial" charset="0"/>
                </a:rPr>
                <a:t>3,000</a:t>
              </a:r>
            </a:p>
          </p:txBody>
        </p:sp>
      </p:grpSp>
      <p:grpSp>
        <p:nvGrpSpPr>
          <p:cNvPr id="7" name="Group 21"/>
          <p:cNvGrpSpPr>
            <a:grpSpLocks/>
          </p:cNvGrpSpPr>
          <p:nvPr/>
        </p:nvGrpSpPr>
        <p:grpSpPr bwMode="auto">
          <a:xfrm>
            <a:off x="2667000" y="5638800"/>
            <a:ext cx="3778250" cy="422275"/>
            <a:chOff x="1680" y="3504"/>
            <a:chExt cx="2380" cy="266"/>
          </a:xfrm>
        </p:grpSpPr>
        <p:sp>
          <p:nvSpPr>
            <p:cNvPr id="17425" name="Rectangle 22"/>
            <p:cNvSpPr>
              <a:spLocks noChangeArrowheads="1"/>
            </p:cNvSpPr>
            <p:nvPr/>
          </p:nvSpPr>
          <p:spPr bwMode="auto">
            <a:xfrm>
              <a:off x="1680" y="3504"/>
              <a:ext cx="480" cy="266"/>
            </a:xfrm>
            <a:prstGeom prst="rect">
              <a:avLst/>
            </a:prstGeom>
            <a:noFill/>
            <a:ln w="9525">
              <a:noFill/>
              <a:miter lim="800000"/>
              <a:headEnd/>
              <a:tailEnd/>
            </a:ln>
          </p:spPr>
          <p:txBody>
            <a:bodyPr>
              <a:spAutoFit/>
            </a:bodyPr>
            <a:lstStyle/>
            <a:p>
              <a:pPr algn="r">
                <a:lnSpc>
                  <a:spcPct val="120000"/>
                </a:lnSpc>
                <a:buFontTx/>
                <a:buNone/>
              </a:pPr>
              <a:r>
                <a:rPr kumimoji="0" lang="en-US" altLang="en-US" sz="1800">
                  <a:latin typeface="Arial" charset="0"/>
                </a:rPr>
                <a:t>$3.00</a:t>
              </a:r>
            </a:p>
          </p:txBody>
        </p:sp>
        <p:sp>
          <p:nvSpPr>
            <p:cNvPr id="17426" name="Rectangle 23"/>
            <p:cNvSpPr>
              <a:spLocks noChangeArrowheads="1"/>
            </p:cNvSpPr>
            <p:nvPr/>
          </p:nvSpPr>
          <p:spPr bwMode="auto">
            <a:xfrm>
              <a:off x="3408" y="3504"/>
              <a:ext cx="652" cy="266"/>
            </a:xfrm>
            <a:prstGeom prst="rect">
              <a:avLst/>
            </a:prstGeom>
            <a:noFill/>
            <a:ln w="9525">
              <a:noFill/>
              <a:miter lim="800000"/>
              <a:headEnd/>
              <a:tailEnd/>
            </a:ln>
          </p:spPr>
          <p:txBody>
            <a:bodyPr>
              <a:spAutoFit/>
            </a:bodyPr>
            <a:lstStyle/>
            <a:p>
              <a:pPr algn="r">
                <a:lnSpc>
                  <a:spcPct val="120000"/>
                </a:lnSpc>
                <a:buFontTx/>
                <a:buNone/>
              </a:pPr>
              <a:r>
                <a:rPr kumimoji="0" lang="en-US" altLang="en-US" sz="1800">
                  <a:latin typeface="Arial" charset="0"/>
                </a:rPr>
                <a:t>3,500</a:t>
              </a:r>
            </a:p>
          </p:txBody>
        </p:sp>
      </p:grpSp>
      <p:sp>
        <p:nvSpPr>
          <p:cNvPr id="448536" name="Rectangle 24"/>
          <p:cNvSpPr>
            <a:spLocks noGrp="1" noChangeArrowheads="1"/>
          </p:cNvSpPr>
          <p:nvPr>
            <p:ph type="title"/>
          </p:nvPr>
        </p:nvSpPr>
        <p:spPr>
          <a:xfrm>
            <a:off x="304800" y="0"/>
            <a:ext cx="8382000" cy="1009650"/>
          </a:xfrm>
        </p:spPr>
        <p:txBody>
          <a:bodyPr/>
          <a:lstStyle/>
          <a:p>
            <a:pPr algn="ctr">
              <a:defRPr/>
            </a:pPr>
            <a:r>
              <a:rPr lang="en-US" altLang="en-US" sz="4000" smtClean="0">
                <a:solidFill>
                  <a:srgbClr val="FF00FF"/>
                </a:solidFill>
                <a:latin typeface="Papyrus" pitchFamily="66" charset="0"/>
              </a:rPr>
              <a:t>Supply</a:t>
            </a:r>
            <a:r>
              <a:rPr lang="en-US" altLang="en-US" sz="4000" smtClean="0">
                <a:latin typeface="Papyrus" pitchFamily="66" charset="0"/>
              </a:rPr>
              <a:t> </a:t>
            </a:r>
            <a:r>
              <a:rPr lang="en-US" altLang="en-US" sz="4000" smtClean="0">
                <a:solidFill>
                  <a:srgbClr val="FF00FF"/>
                </a:solidFill>
                <a:latin typeface="Papyrus" pitchFamily="66" charset="0"/>
              </a:rPr>
              <a:t>Schedules</a:t>
            </a:r>
            <a:endParaRPr lang="en-US" altLang="en-US" smtClean="0"/>
          </a:p>
        </p:txBody>
      </p:sp>
      <p:sp>
        <p:nvSpPr>
          <p:cNvPr id="448537" name="Rectangle 25"/>
          <p:cNvSpPr>
            <a:spLocks noGrp="1" noChangeArrowheads="1"/>
          </p:cNvSpPr>
          <p:nvPr>
            <p:ph sz="quarter" idx="1"/>
          </p:nvPr>
        </p:nvSpPr>
        <p:spPr/>
        <p:txBody>
          <a:bodyPr>
            <a:normAutofit/>
          </a:bodyPr>
          <a:lstStyle/>
          <a:p>
            <a:pPr algn="ctr">
              <a:buFontTx/>
              <a:buNone/>
            </a:pPr>
            <a:r>
              <a:rPr lang="en-US" altLang="en-US" sz="2400" dirty="0" smtClean="0"/>
              <a:t>A </a:t>
            </a:r>
            <a:r>
              <a:rPr lang="en-US" altLang="en-US" sz="2400" dirty="0" smtClean="0">
                <a:solidFill>
                  <a:schemeClr val="accent2"/>
                </a:solidFill>
              </a:rPr>
              <a:t>market supply schedule</a:t>
            </a:r>
            <a:r>
              <a:rPr lang="en-US" altLang="en-US" sz="2400" dirty="0" smtClean="0"/>
              <a:t> is a chart that lists how much of a good all suppliers will offer at different prices.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48536"/>
                                        </p:tgtEl>
                                        <p:attrNameLst>
                                          <p:attrName>style.visibility</p:attrName>
                                        </p:attrNameLst>
                                      </p:cBhvr>
                                      <p:to>
                                        <p:strVal val="visible"/>
                                      </p:to>
                                    </p:set>
                                    <p:anim calcmode="lin" valueType="num">
                                      <p:cBhvr additive="base">
                                        <p:cTn id="7" dur="500" fill="hold"/>
                                        <p:tgtEl>
                                          <p:spTgt spid="448536"/>
                                        </p:tgtEl>
                                        <p:attrNameLst>
                                          <p:attrName>ppt_x</p:attrName>
                                        </p:attrNameLst>
                                      </p:cBhvr>
                                      <p:tavLst>
                                        <p:tav tm="0">
                                          <p:val>
                                            <p:strVal val="#ppt_x"/>
                                          </p:val>
                                        </p:tav>
                                        <p:tav tm="100000">
                                          <p:val>
                                            <p:strVal val="#ppt_x"/>
                                          </p:val>
                                        </p:tav>
                                      </p:tavLst>
                                    </p:anim>
                                    <p:anim calcmode="lin" valueType="num">
                                      <p:cBhvr additive="base">
                                        <p:cTn id="8" dur="500" fill="hold"/>
                                        <p:tgtEl>
                                          <p:spTgt spid="44853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48537">
                                            <p:txEl>
                                              <p:pRg st="0" end="0"/>
                                            </p:txEl>
                                          </p:spTgt>
                                        </p:tgtEl>
                                        <p:attrNameLst>
                                          <p:attrName>style.visibility</p:attrName>
                                        </p:attrNameLst>
                                      </p:cBhvr>
                                      <p:to>
                                        <p:strVal val="visible"/>
                                      </p:to>
                                    </p:set>
                                    <p:animEffect transition="in" filter="dissolve">
                                      <p:cBhvr>
                                        <p:cTn id="13" dur="500"/>
                                        <p:tgtEl>
                                          <p:spTgt spid="448537">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linds(horizontal)">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dissolv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dissolve">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dissolve">
                                      <p:cBhvr>
                                        <p:cTn id="33" dur="500"/>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dissolve">
                                      <p:cBhvr>
                                        <p:cTn id="38" dur="5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dissolve">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8536" grpId="0" autoUpdateAnimBg="0"/>
      <p:bldP spid="448537" grpId="0" build="p" bldLvl="2"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962400" y="819150"/>
            <a:ext cx="5181600" cy="5194300"/>
            <a:chOff x="1968" y="432"/>
            <a:chExt cx="3264" cy="3272"/>
          </a:xfrm>
        </p:grpSpPr>
        <p:pic>
          <p:nvPicPr>
            <p:cNvPr id="18447" name="Picture 3"/>
            <p:cNvPicPr>
              <a:picLocks noChangeAspect="1" noChangeArrowheads="1"/>
            </p:cNvPicPr>
            <p:nvPr/>
          </p:nvPicPr>
          <p:blipFill>
            <a:blip r:embed="rId2" cstate="print"/>
            <a:srcRect/>
            <a:stretch>
              <a:fillRect/>
            </a:stretch>
          </p:blipFill>
          <p:spPr bwMode="auto">
            <a:xfrm>
              <a:off x="1968" y="432"/>
              <a:ext cx="3264" cy="3272"/>
            </a:xfrm>
            <a:prstGeom prst="rect">
              <a:avLst/>
            </a:prstGeom>
            <a:noFill/>
            <a:ln w="9525">
              <a:noFill/>
              <a:miter lim="800000"/>
              <a:headEnd/>
              <a:tailEnd/>
            </a:ln>
          </p:spPr>
        </p:pic>
        <p:sp>
          <p:nvSpPr>
            <p:cNvPr id="18448" name="Text Box 4"/>
            <p:cNvSpPr txBox="1">
              <a:spLocks noChangeArrowheads="1"/>
            </p:cNvSpPr>
            <p:nvPr/>
          </p:nvSpPr>
          <p:spPr bwMode="auto">
            <a:xfrm>
              <a:off x="2304" y="576"/>
              <a:ext cx="2448" cy="269"/>
            </a:xfrm>
            <a:prstGeom prst="rect">
              <a:avLst/>
            </a:prstGeom>
            <a:noFill/>
            <a:ln w="9525">
              <a:noFill/>
              <a:miter lim="800000"/>
              <a:headEnd/>
              <a:tailEnd/>
            </a:ln>
          </p:spPr>
          <p:txBody>
            <a:bodyPr>
              <a:spAutoFit/>
            </a:bodyPr>
            <a:lstStyle/>
            <a:p>
              <a:pPr>
                <a:spcBef>
                  <a:spcPct val="50000"/>
                </a:spcBef>
                <a:buFontTx/>
                <a:buNone/>
              </a:pPr>
              <a:r>
                <a:rPr kumimoji="0" lang="en-US" altLang="en-US" sz="2200" b="1">
                  <a:solidFill>
                    <a:srgbClr val="FFFFFF"/>
                  </a:solidFill>
                  <a:latin typeface="Arial" charset="0"/>
                </a:rPr>
                <a:t>Market Supply Curve</a:t>
              </a:r>
              <a:endParaRPr kumimoji="0" lang="en-US" altLang="en-US" sz="3000">
                <a:latin typeface="Arial" charset="0"/>
              </a:endParaRPr>
            </a:p>
          </p:txBody>
        </p:sp>
        <p:sp>
          <p:nvSpPr>
            <p:cNvPr id="18449" name="Text Box 5"/>
            <p:cNvSpPr txBox="1">
              <a:spLocks noChangeArrowheads="1"/>
            </p:cNvSpPr>
            <p:nvPr/>
          </p:nvSpPr>
          <p:spPr bwMode="auto">
            <a:xfrm rot="-5400000">
              <a:off x="1778" y="1937"/>
              <a:ext cx="1152"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Price (in dollars)</a:t>
              </a:r>
            </a:p>
          </p:txBody>
        </p:sp>
        <p:sp>
          <p:nvSpPr>
            <p:cNvPr id="18450" name="Text Box 6"/>
            <p:cNvSpPr txBox="1">
              <a:spLocks noChangeArrowheads="1"/>
            </p:cNvSpPr>
            <p:nvPr/>
          </p:nvSpPr>
          <p:spPr bwMode="auto">
            <a:xfrm>
              <a:off x="3120" y="3264"/>
              <a:ext cx="1344"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Output (slices per day)</a:t>
              </a:r>
            </a:p>
          </p:txBody>
        </p:sp>
        <p:sp>
          <p:nvSpPr>
            <p:cNvPr id="18451" name="Text Box 7"/>
            <p:cNvSpPr txBox="1">
              <a:spLocks noChangeArrowheads="1"/>
            </p:cNvSpPr>
            <p:nvPr/>
          </p:nvSpPr>
          <p:spPr bwMode="auto">
            <a:xfrm>
              <a:off x="2400" y="1104"/>
              <a:ext cx="336" cy="2016"/>
            </a:xfrm>
            <a:prstGeom prst="rect">
              <a:avLst/>
            </a:prstGeom>
            <a:noFill/>
            <a:ln w="9525">
              <a:noFill/>
              <a:miter lim="800000"/>
              <a:headEnd/>
              <a:tailEnd/>
            </a:ln>
          </p:spPr>
          <p:txBody>
            <a:bodyPr>
              <a:spAutoFit/>
            </a:bodyPr>
            <a:lstStyle/>
            <a:p>
              <a:pPr algn="r">
                <a:lnSpc>
                  <a:spcPct val="200000"/>
                </a:lnSpc>
                <a:spcBef>
                  <a:spcPct val="50000"/>
                </a:spcBef>
                <a:buFontTx/>
                <a:buNone/>
              </a:pPr>
              <a:r>
                <a:rPr kumimoji="0" lang="en-US" altLang="en-US" sz="1200">
                  <a:latin typeface="Arial" charset="0"/>
                </a:rPr>
                <a:t>3.00</a:t>
              </a:r>
            </a:p>
            <a:p>
              <a:pPr algn="r">
                <a:lnSpc>
                  <a:spcPct val="200000"/>
                </a:lnSpc>
                <a:spcBef>
                  <a:spcPct val="50000"/>
                </a:spcBef>
                <a:buFontTx/>
                <a:buNone/>
              </a:pPr>
              <a:r>
                <a:rPr kumimoji="0" lang="en-US" altLang="en-US" sz="1200">
                  <a:latin typeface="Arial" charset="0"/>
                </a:rPr>
                <a:t>2.50</a:t>
              </a:r>
            </a:p>
            <a:p>
              <a:pPr algn="r">
                <a:lnSpc>
                  <a:spcPct val="200000"/>
                </a:lnSpc>
                <a:spcBef>
                  <a:spcPct val="50000"/>
                </a:spcBef>
                <a:buFontTx/>
                <a:buNone/>
              </a:pPr>
              <a:r>
                <a:rPr kumimoji="0" lang="en-US" altLang="en-US" sz="1200">
                  <a:latin typeface="Arial" charset="0"/>
                </a:rPr>
                <a:t>2.00</a:t>
              </a:r>
            </a:p>
            <a:p>
              <a:pPr algn="r">
                <a:lnSpc>
                  <a:spcPct val="200000"/>
                </a:lnSpc>
                <a:spcBef>
                  <a:spcPct val="50000"/>
                </a:spcBef>
                <a:buFontTx/>
                <a:buNone/>
              </a:pPr>
              <a:r>
                <a:rPr kumimoji="0" lang="en-US" altLang="en-US" sz="1200">
                  <a:latin typeface="Arial" charset="0"/>
                </a:rPr>
                <a:t>1.50</a:t>
              </a:r>
            </a:p>
            <a:p>
              <a:pPr algn="r">
                <a:lnSpc>
                  <a:spcPct val="200000"/>
                </a:lnSpc>
                <a:spcBef>
                  <a:spcPct val="50000"/>
                </a:spcBef>
                <a:buFontTx/>
                <a:buNone/>
              </a:pPr>
              <a:r>
                <a:rPr kumimoji="0" lang="en-US" altLang="en-US" sz="1200">
                  <a:latin typeface="Arial" charset="0"/>
                </a:rPr>
                <a:t>1.00</a:t>
              </a:r>
            </a:p>
            <a:p>
              <a:pPr algn="r">
                <a:lnSpc>
                  <a:spcPct val="200000"/>
                </a:lnSpc>
                <a:spcBef>
                  <a:spcPct val="50000"/>
                </a:spcBef>
                <a:buFontTx/>
                <a:buNone/>
              </a:pPr>
              <a:r>
                <a:rPr kumimoji="0" lang="en-US" altLang="en-US" sz="1200">
                  <a:latin typeface="Arial" charset="0"/>
                </a:rPr>
                <a:t>.50</a:t>
              </a:r>
            </a:p>
            <a:p>
              <a:pPr algn="r">
                <a:lnSpc>
                  <a:spcPct val="200000"/>
                </a:lnSpc>
                <a:spcBef>
                  <a:spcPct val="50000"/>
                </a:spcBef>
                <a:buFontTx/>
                <a:buNone/>
              </a:pPr>
              <a:r>
                <a:rPr kumimoji="0" lang="en-US" altLang="en-US" sz="1200">
                  <a:latin typeface="Arial" charset="0"/>
                </a:rPr>
                <a:t>0</a:t>
              </a:r>
            </a:p>
          </p:txBody>
        </p:sp>
        <p:sp>
          <p:nvSpPr>
            <p:cNvPr id="18452" name="Text Box 8"/>
            <p:cNvSpPr txBox="1">
              <a:spLocks noChangeArrowheads="1"/>
            </p:cNvSpPr>
            <p:nvPr/>
          </p:nvSpPr>
          <p:spPr bwMode="auto">
            <a:xfrm>
              <a:off x="2736" y="3072"/>
              <a:ext cx="144" cy="219"/>
            </a:xfrm>
            <a:prstGeom prst="rect">
              <a:avLst/>
            </a:prstGeom>
            <a:noFill/>
            <a:ln w="9525">
              <a:noFill/>
              <a:miter lim="800000"/>
              <a:headEnd/>
              <a:tailEnd/>
            </a:ln>
          </p:spPr>
          <p:txBody>
            <a:bodyPr>
              <a:spAutoFit/>
            </a:bodyPr>
            <a:lstStyle/>
            <a:p>
              <a:pPr algn="ctr">
                <a:lnSpc>
                  <a:spcPct val="140000"/>
                </a:lnSpc>
                <a:spcBef>
                  <a:spcPct val="50000"/>
                </a:spcBef>
                <a:buFontTx/>
                <a:buNone/>
              </a:pPr>
              <a:r>
                <a:rPr kumimoji="0" lang="en-US" altLang="en-US" sz="1200">
                  <a:latin typeface="Arial" charset="0"/>
                </a:rPr>
                <a:t>0</a:t>
              </a:r>
            </a:p>
          </p:txBody>
        </p:sp>
        <p:sp>
          <p:nvSpPr>
            <p:cNvPr id="18453" name="Text Box 9"/>
            <p:cNvSpPr txBox="1">
              <a:spLocks noChangeArrowheads="1"/>
            </p:cNvSpPr>
            <p:nvPr/>
          </p:nvSpPr>
          <p:spPr bwMode="auto">
            <a:xfrm>
              <a:off x="2928" y="3072"/>
              <a:ext cx="336" cy="219"/>
            </a:xfrm>
            <a:prstGeom prst="rect">
              <a:avLst/>
            </a:prstGeom>
            <a:noFill/>
            <a:ln w="9525">
              <a:noFill/>
              <a:miter lim="800000"/>
              <a:headEnd/>
              <a:tailEnd/>
            </a:ln>
          </p:spPr>
          <p:txBody>
            <a:bodyPr>
              <a:spAutoFit/>
            </a:bodyPr>
            <a:lstStyle/>
            <a:p>
              <a:pPr algn="ctr">
                <a:lnSpc>
                  <a:spcPct val="140000"/>
                </a:lnSpc>
                <a:spcBef>
                  <a:spcPct val="50000"/>
                </a:spcBef>
                <a:buFontTx/>
                <a:buNone/>
              </a:pPr>
              <a:r>
                <a:rPr kumimoji="0" lang="en-US" altLang="en-US" sz="1200">
                  <a:latin typeface="Arial" charset="0"/>
                </a:rPr>
                <a:t>500</a:t>
              </a:r>
            </a:p>
          </p:txBody>
        </p:sp>
        <p:sp>
          <p:nvSpPr>
            <p:cNvPr id="18454" name="Text Box 10"/>
            <p:cNvSpPr txBox="1">
              <a:spLocks noChangeArrowheads="1"/>
            </p:cNvSpPr>
            <p:nvPr/>
          </p:nvSpPr>
          <p:spPr bwMode="auto">
            <a:xfrm>
              <a:off x="3216" y="3072"/>
              <a:ext cx="336" cy="219"/>
            </a:xfrm>
            <a:prstGeom prst="rect">
              <a:avLst/>
            </a:prstGeom>
            <a:noFill/>
            <a:ln w="9525">
              <a:noFill/>
              <a:miter lim="800000"/>
              <a:headEnd/>
              <a:tailEnd/>
            </a:ln>
          </p:spPr>
          <p:txBody>
            <a:bodyPr>
              <a:spAutoFit/>
            </a:bodyPr>
            <a:lstStyle/>
            <a:p>
              <a:pPr algn="ctr">
                <a:lnSpc>
                  <a:spcPct val="140000"/>
                </a:lnSpc>
                <a:spcBef>
                  <a:spcPct val="50000"/>
                </a:spcBef>
                <a:buFontTx/>
                <a:buNone/>
              </a:pPr>
              <a:r>
                <a:rPr kumimoji="0" lang="en-US" altLang="en-US" sz="1200">
                  <a:latin typeface="Arial" charset="0"/>
                </a:rPr>
                <a:t>1000</a:t>
              </a:r>
            </a:p>
          </p:txBody>
        </p:sp>
        <p:sp>
          <p:nvSpPr>
            <p:cNvPr id="18455" name="Text Box 11"/>
            <p:cNvSpPr txBox="1">
              <a:spLocks noChangeArrowheads="1"/>
            </p:cNvSpPr>
            <p:nvPr/>
          </p:nvSpPr>
          <p:spPr bwMode="auto">
            <a:xfrm>
              <a:off x="3504" y="3072"/>
              <a:ext cx="336" cy="219"/>
            </a:xfrm>
            <a:prstGeom prst="rect">
              <a:avLst/>
            </a:prstGeom>
            <a:noFill/>
            <a:ln w="9525">
              <a:noFill/>
              <a:miter lim="800000"/>
              <a:headEnd/>
              <a:tailEnd/>
            </a:ln>
          </p:spPr>
          <p:txBody>
            <a:bodyPr>
              <a:spAutoFit/>
            </a:bodyPr>
            <a:lstStyle/>
            <a:p>
              <a:pPr algn="ctr">
                <a:lnSpc>
                  <a:spcPct val="140000"/>
                </a:lnSpc>
                <a:spcBef>
                  <a:spcPct val="50000"/>
                </a:spcBef>
                <a:buFontTx/>
                <a:buNone/>
              </a:pPr>
              <a:r>
                <a:rPr kumimoji="0" lang="en-US" altLang="en-US" sz="1200">
                  <a:latin typeface="Arial" charset="0"/>
                </a:rPr>
                <a:t>1500</a:t>
              </a:r>
            </a:p>
          </p:txBody>
        </p:sp>
        <p:sp>
          <p:nvSpPr>
            <p:cNvPr id="18456" name="Text Box 12"/>
            <p:cNvSpPr txBox="1">
              <a:spLocks noChangeArrowheads="1"/>
            </p:cNvSpPr>
            <p:nvPr/>
          </p:nvSpPr>
          <p:spPr bwMode="auto">
            <a:xfrm>
              <a:off x="3792" y="3072"/>
              <a:ext cx="336" cy="219"/>
            </a:xfrm>
            <a:prstGeom prst="rect">
              <a:avLst/>
            </a:prstGeom>
            <a:noFill/>
            <a:ln w="9525">
              <a:noFill/>
              <a:miter lim="800000"/>
              <a:headEnd/>
              <a:tailEnd/>
            </a:ln>
          </p:spPr>
          <p:txBody>
            <a:bodyPr>
              <a:spAutoFit/>
            </a:bodyPr>
            <a:lstStyle/>
            <a:p>
              <a:pPr algn="ctr">
                <a:lnSpc>
                  <a:spcPct val="140000"/>
                </a:lnSpc>
                <a:spcBef>
                  <a:spcPct val="50000"/>
                </a:spcBef>
                <a:buFontTx/>
                <a:buNone/>
              </a:pPr>
              <a:r>
                <a:rPr kumimoji="0" lang="en-US" altLang="en-US" sz="1200">
                  <a:latin typeface="Arial" charset="0"/>
                </a:rPr>
                <a:t>2000</a:t>
              </a:r>
            </a:p>
          </p:txBody>
        </p:sp>
        <p:sp>
          <p:nvSpPr>
            <p:cNvPr id="18457" name="Text Box 13"/>
            <p:cNvSpPr txBox="1">
              <a:spLocks noChangeArrowheads="1"/>
            </p:cNvSpPr>
            <p:nvPr/>
          </p:nvSpPr>
          <p:spPr bwMode="auto">
            <a:xfrm>
              <a:off x="4080" y="3072"/>
              <a:ext cx="336" cy="219"/>
            </a:xfrm>
            <a:prstGeom prst="rect">
              <a:avLst/>
            </a:prstGeom>
            <a:noFill/>
            <a:ln w="9525">
              <a:noFill/>
              <a:miter lim="800000"/>
              <a:headEnd/>
              <a:tailEnd/>
            </a:ln>
          </p:spPr>
          <p:txBody>
            <a:bodyPr>
              <a:spAutoFit/>
            </a:bodyPr>
            <a:lstStyle/>
            <a:p>
              <a:pPr algn="ctr">
                <a:lnSpc>
                  <a:spcPct val="140000"/>
                </a:lnSpc>
                <a:spcBef>
                  <a:spcPct val="50000"/>
                </a:spcBef>
                <a:buFontTx/>
                <a:buNone/>
              </a:pPr>
              <a:r>
                <a:rPr kumimoji="0" lang="en-US" altLang="en-US" sz="1200">
                  <a:latin typeface="Arial" charset="0"/>
                </a:rPr>
                <a:t>2500</a:t>
              </a:r>
            </a:p>
          </p:txBody>
        </p:sp>
        <p:sp>
          <p:nvSpPr>
            <p:cNvPr id="18458" name="Text Box 14"/>
            <p:cNvSpPr txBox="1">
              <a:spLocks noChangeArrowheads="1"/>
            </p:cNvSpPr>
            <p:nvPr/>
          </p:nvSpPr>
          <p:spPr bwMode="auto">
            <a:xfrm>
              <a:off x="4368" y="3072"/>
              <a:ext cx="336" cy="219"/>
            </a:xfrm>
            <a:prstGeom prst="rect">
              <a:avLst/>
            </a:prstGeom>
            <a:noFill/>
            <a:ln w="9525">
              <a:noFill/>
              <a:miter lim="800000"/>
              <a:headEnd/>
              <a:tailEnd/>
            </a:ln>
          </p:spPr>
          <p:txBody>
            <a:bodyPr>
              <a:spAutoFit/>
            </a:bodyPr>
            <a:lstStyle/>
            <a:p>
              <a:pPr algn="ctr">
                <a:lnSpc>
                  <a:spcPct val="140000"/>
                </a:lnSpc>
                <a:spcBef>
                  <a:spcPct val="50000"/>
                </a:spcBef>
                <a:buFontTx/>
                <a:buNone/>
              </a:pPr>
              <a:r>
                <a:rPr kumimoji="0" lang="en-US" altLang="en-US" sz="1200">
                  <a:latin typeface="Arial" charset="0"/>
                </a:rPr>
                <a:t>3000</a:t>
              </a:r>
            </a:p>
          </p:txBody>
        </p:sp>
        <p:sp>
          <p:nvSpPr>
            <p:cNvPr id="18459" name="Text Box 15"/>
            <p:cNvSpPr txBox="1">
              <a:spLocks noChangeArrowheads="1"/>
            </p:cNvSpPr>
            <p:nvPr/>
          </p:nvSpPr>
          <p:spPr bwMode="auto">
            <a:xfrm>
              <a:off x="4656" y="3072"/>
              <a:ext cx="336" cy="219"/>
            </a:xfrm>
            <a:prstGeom prst="rect">
              <a:avLst/>
            </a:prstGeom>
            <a:noFill/>
            <a:ln w="9525">
              <a:noFill/>
              <a:miter lim="800000"/>
              <a:headEnd/>
              <a:tailEnd/>
            </a:ln>
          </p:spPr>
          <p:txBody>
            <a:bodyPr>
              <a:spAutoFit/>
            </a:bodyPr>
            <a:lstStyle/>
            <a:p>
              <a:pPr algn="ctr">
                <a:lnSpc>
                  <a:spcPct val="140000"/>
                </a:lnSpc>
                <a:spcBef>
                  <a:spcPct val="50000"/>
                </a:spcBef>
                <a:buFontTx/>
                <a:buNone/>
              </a:pPr>
              <a:r>
                <a:rPr kumimoji="0" lang="en-US" altLang="en-US" sz="1200">
                  <a:latin typeface="Arial" charset="0"/>
                </a:rPr>
                <a:t>3500</a:t>
              </a:r>
            </a:p>
          </p:txBody>
        </p:sp>
        <p:pic>
          <p:nvPicPr>
            <p:cNvPr id="18460" name="Picture 16"/>
            <p:cNvPicPr>
              <a:picLocks noChangeAspect="1" noChangeArrowheads="1"/>
            </p:cNvPicPr>
            <p:nvPr/>
          </p:nvPicPr>
          <p:blipFill>
            <a:blip r:embed="rId3" cstate="print"/>
            <a:srcRect/>
            <a:stretch>
              <a:fillRect/>
            </a:stretch>
          </p:blipFill>
          <p:spPr bwMode="auto">
            <a:xfrm>
              <a:off x="2592" y="864"/>
              <a:ext cx="2342" cy="2352"/>
            </a:xfrm>
            <a:prstGeom prst="rect">
              <a:avLst/>
            </a:prstGeom>
            <a:noFill/>
            <a:ln w="9525">
              <a:noFill/>
              <a:miter lim="800000"/>
              <a:headEnd/>
              <a:tailEnd/>
            </a:ln>
          </p:spPr>
        </p:pic>
      </p:grpSp>
      <p:grpSp>
        <p:nvGrpSpPr>
          <p:cNvPr id="3" name="Group 17"/>
          <p:cNvGrpSpPr>
            <a:grpSpLocks/>
          </p:cNvGrpSpPr>
          <p:nvPr/>
        </p:nvGrpSpPr>
        <p:grpSpPr bwMode="auto">
          <a:xfrm>
            <a:off x="5486083" y="2022475"/>
            <a:ext cx="2784475" cy="2806700"/>
            <a:chOff x="3196" y="1118"/>
            <a:chExt cx="1754" cy="1768"/>
          </a:xfrm>
        </p:grpSpPr>
        <p:pic>
          <p:nvPicPr>
            <p:cNvPr id="18445" name="Picture 18"/>
            <p:cNvPicPr>
              <a:picLocks noChangeAspect="1" noChangeArrowheads="1"/>
            </p:cNvPicPr>
            <p:nvPr/>
          </p:nvPicPr>
          <p:blipFill>
            <a:blip r:embed="rId4" cstate="print"/>
            <a:srcRect/>
            <a:stretch>
              <a:fillRect/>
            </a:stretch>
          </p:blipFill>
          <p:spPr bwMode="auto">
            <a:xfrm>
              <a:off x="3196" y="1118"/>
              <a:ext cx="1754" cy="1768"/>
            </a:xfrm>
            <a:prstGeom prst="rect">
              <a:avLst/>
            </a:prstGeom>
            <a:noFill/>
            <a:ln w="9525">
              <a:noFill/>
              <a:miter lim="800000"/>
              <a:headEnd/>
              <a:tailEnd/>
            </a:ln>
          </p:spPr>
        </p:pic>
        <p:sp>
          <p:nvSpPr>
            <p:cNvPr id="18446" name="Text Box 19"/>
            <p:cNvSpPr txBox="1">
              <a:spLocks noChangeArrowheads="1"/>
            </p:cNvSpPr>
            <p:nvPr/>
          </p:nvSpPr>
          <p:spPr bwMode="auto">
            <a:xfrm>
              <a:off x="4224" y="1219"/>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Supply</a:t>
              </a:r>
              <a:endParaRPr kumimoji="0" lang="en-US" altLang="en-US" sz="3000">
                <a:latin typeface="Arial" charset="0"/>
              </a:endParaRPr>
            </a:p>
          </p:txBody>
        </p:sp>
      </p:grpSp>
      <p:sp>
        <p:nvSpPr>
          <p:cNvPr id="449556" name="Rectangle 20"/>
          <p:cNvSpPr>
            <a:spLocks noGrp="1" noChangeArrowheads="1"/>
          </p:cNvSpPr>
          <p:nvPr>
            <p:ph type="title"/>
          </p:nvPr>
        </p:nvSpPr>
        <p:spPr>
          <a:xfrm>
            <a:off x="304800" y="0"/>
            <a:ext cx="8382000" cy="1066800"/>
          </a:xfrm>
        </p:spPr>
        <p:txBody>
          <a:bodyPr/>
          <a:lstStyle/>
          <a:p>
            <a:pPr algn="ctr">
              <a:defRPr/>
            </a:pPr>
            <a:r>
              <a:rPr lang="en-US" altLang="en-US" sz="4000" smtClean="0">
                <a:solidFill>
                  <a:srgbClr val="003300"/>
                </a:solidFill>
                <a:effectLst/>
                <a:latin typeface="Copperplate Gothic Bold" pitchFamily="34" charset="0"/>
              </a:rPr>
              <a:t>Supply Curves</a:t>
            </a:r>
            <a:endParaRPr lang="en-US" altLang="en-US" smtClean="0"/>
          </a:p>
        </p:txBody>
      </p:sp>
      <p:sp>
        <p:nvSpPr>
          <p:cNvPr id="449557" name="Rectangle 21"/>
          <p:cNvSpPr>
            <a:spLocks noGrp="1" noChangeArrowheads="1"/>
          </p:cNvSpPr>
          <p:nvPr>
            <p:ph type="body" sz="half" idx="1"/>
          </p:nvPr>
        </p:nvSpPr>
        <p:spPr>
          <a:xfrm>
            <a:off x="240983" y="1478280"/>
            <a:ext cx="3810000" cy="3943350"/>
          </a:xfrm>
        </p:spPr>
        <p:txBody>
          <a:bodyPr/>
          <a:lstStyle/>
          <a:p>
            <a:pPr>
              <a:buFontTx/>
              <a:buNone/>
            </a:pPr>
            <a:r>
              <a:rPr lang="en-US" sz="2400" b="1" dirty="0" smtClean="0">
                <a:latin typeface="Calisto MT" pitchFamily="18" charset="0"/>
              </a:rPr>
              <a:t>Characteristics of a Supply Curve</a:t>
            </a:r>
          </a:p>
          <a:p>
            <a:pPr>
              <a:spcBef>
                <a:spcPts val="500"/>
              </a:spcBef>
              <a:spcAft>
                <a:spcPts val="500"/>
              </a:spcAft>
              <a:buFontTx/>
              <a:buNone/>
            </a:pPr>
            <a:r>
              <a:rPr lang="en-US" sz="2400" b="1" dirty="0" smtClean="0">
                <a:latin typeface="Calisto MT" pitchFamily="18" charset="0"/>
                <a:cs typeface="Times New Roman" pitchFamily="18" charset="0"/>
              </a:rPr>
              <a:t>1.	</a:t>
            </a:r>
            <a:r>
              <a:rPr lang="en-US" sz="2400" b="1" dirty="0" smtClean="0">
                <a:latin typeface="Calisto MT" pitchFamily="18" charset="0"/>
              </a:rPr>
              <a:t>Relationship between price and quantity supplied</a:t>
            </a:r>
          </a:p>
          <a:p>
            <a:pPr>
              <a:buFontTx/>
              <a:buNone/>
            </a:pPr>
            <a:r>
              <a:rPr kumimoji="0" lang="en-US" sz="2400" b="1" dirty="0" smtClean="0">
                <a:solidFill>
                  <a:schemeClr val="tx1"/>
                </a:solidFill>
                <a:latin typeface="Calisto MT" pitchFamily="18" charset="0"/>
                <a:cs typeface="Times New Roman" pitchFamily="18" charset="0"/>
              </a:rPr>
              <a:t>2.	</a:t>
            </a:r>
            <a:r>
              <a:rPr kumimoji="0" lang="en-US" sz="2400" b="1" dirty="0" smtClean="0">
                <a:solidFill>
                  <a:schemeClr val="tx1"/>
                </a:solidFill>
                <a:latin typeface="Calisto MT" pitchFamily="18" charset="0"/>
              </a:rPr>
              <a:t>Always upward sloping </a:t>
            </a:r>
          </a:p>
          <a:p>
            <a:pPr>
              <a:buFontTx/>
              <a:buNone/>
            </a:pPr>
            <a:r>
              <a:rPr kumimoji="0" lang="en-US" sz="2400" b="1" dirty="0" smtClean="0">
                <a:solidFill>
                  <a:schemeClr val="tx1"/>
                </a:solidFill>
                <a:latin typeface="Calisto MT" pitchFamily="18" charset="0"/>
                <a:cs typeface="Times New Roman" pitchFamily="18" charset="0"/>
              </a:rPr>
              <a:t>3.	</a:t>
            </a:r>
            <a:r>
              <a:rPr kumimoji="0" lang="en-US" sz="2400" b="1" dirty="0" smtClean="0">
                <a:solidFill>
                  <a:schemeClr val="tx1"/>
                </a:solidFill>
                <a:latin typeface="Calisto MT" pitchFamily="18" charset="0"/>
              </a:rPr>
              <a:t>Must have ceteris paribus (“all things held constant”) to exist</a:t>
            </a:r>
            <a:endParaRPr kumimoji="0" lang="en-US" dirty="0" smtClean="0">
              <a:solidFill>
                <a:schemeClr val="tx1"/>
              </a:solidFill>
            </a:endParaRPr>
          </a:p>
          <a:p>
            <a:endParaRPr kumimoji="0" lang="en-US" sz="1800" dirty="0" smtClean="0">
              <a:solidFill>
                <a:schemeClr val="tx1"/>
              </a:solidFill>
            </a:endParaRPr>
          </a:p>
          <a:p>
            <a:endParaRPr kumimoji="0" lang="en-US" sz="1800" dirty="0" smtClean="0">
              <a:solidFill>
                <a:schemeClr val="tx1"/>
              </a:solidFill>
            </a:endParaRPr>
          </a:p>
        </p:txBody>
      </p:sp>
      <p:sp>
        <p:nvSpPr>
          <p:cNvPr id="29" name="Rectangle 28"/>
          <p:cNvSpPr/>
          <p:nvPr/>
        </p:nvSpPr>
        <p:spPr>
          <a:xfrm>
            <a:off x="0" y="5945993"/>
            <a:ext cx="9144000" cy="904863"/>
          </a:xfrm>
          <a:prstGeom prst="rect">
            <a:avLst/>
          </a:prstGeom>
          <a:solidFill>
            <a:schemeClr val="accent3">
              <a:lumMod val="20000"/>
              <a:lumOff val="80000"/>
            </a:schemeClr>
          </a:solidFill>
        </p:spPr>
        <p:txBody>
          <a:bodyPr wrap="square">
            <a:spAutoFit/>
          </a:bodyPr>
          <a:lstStyle/>
          <a:p>
            <a:pPr algn="ctr">
              <a:buFontTx/>
              <a:buNone/>
            </a:pPr>
            <a:r>
              <a:rPr lang="en-US" altLang="en-US" b="1" dirty="0" smtClean="0">
                <a:latin typeface="Calisto MT" pitchFamily="18" charset="0"/>
              </a:rPr>
              <a:t>A market supply curve is a graph of the quantity </a:t>
            </a:r>
          </a:p>
          <a:p>
            <a:pPr algn="ctr">
              <a:buFontTx/>
              <a:buNone/>
            </a:pPr>
            <a:r>
              <a:rPr lang="en-US" altLang="en-US" b="1" dirty="0" smtClean="0">
                <a:latin typeface="Calisto MT" pitchFamily="18" charset="0"/>
              </a:rPr>
              <a:t>supplied of a good by all suppliers at different prices.</a:t>
            </a:r>
            <a:endParaRPr lang="en-US" sz="1800" b="1" dirty="0">
              <a:latin typeface="Comic Sans MS" pitchFamily="66"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49556"/>
                                        </p:tgtEl>
                                        <p:attrNameLst>
                                          <p:attrName>style.visibility</p:attrName>
                                        </p:attrNameLst>
                                      </p:cBhvr>
                                      <p:to>
                                        <p:strVal val="visible"/>
                                      </p:to>
                                    </p:set>
                                    <p:anim calcmode="lin" valueType="num">
                                      <p:cBhvr additive="base">
                                        <p:cTn id="7" dur="500" fill="hold"/>
                                        <p:tgtEl>
                                          <p:spTgt spid="449556"/>
                                        </p:tgtEl>
                                        <p:attrNameLst>
                                          <p:attrName>ppt_x</p:attrName>
                                        </p:attrNameLst>
                                      </p:cBhvr>
                                      <p:tavLst>
                                        <p:tav tm="0">
                                          <p:val>
                                            <p:strVal val="#ppt_x"/>
                                          </p:val>
                                        </p:tav>
                                        <p:tav tm="100000">
                                          <p:val>
                                            <p:strVal val="#ppt_x"/>
                                          </p:val>
                                        </p:tav>
                                      </p:tavLst>
                                    </p:anim>
                                    <p:anim calcmode="lin" valueType="num">
                                      <p:cBhvr additive="base">
                                        <p:cTn id="8" dur="500" fill="hold"/>
                                        <p:tgtEl>
                                          <p:spTgt spid="44955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49557">
                                            <p:txEl>
                                              <p:pRg st="0" end="0"/>
                                            </p:txEl>
                                          </p:spTgt>
                                        </p:tgtEl>
                                        <p:attrNameLst>
                                          <p:attrName>style.visibility</p:attrName>
                                        </p:attrNameLst>
                                      </p:cBhvr>
                                      <p:to>
                                        <p:strVal val="visible"/>
                                      </p:to>
                                    </p:set>
                                    <p:animEffect transition="in" filter="dissolve">
                                      <p:cBhvr>
                                        <p:cTn id="13" dur="500"/>
                                        <p:tgtEl>
                                          <p:spTgt spid="449557">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449557">
                                            <p:txEl>
                                              <p:pRg st="1" end="1"/>
                                            </p:txEl>
                                          </p:spTgt>
                                        </p:tgtEl>
                                        <p:attrNameLst>
                                          <p:attrName>style.visibility</p:attrName>
                                        </p:attrNameLst>
                                      </p:cBhvr>
                                      <p:to>
                                        <p:strVal val="visible"/>
                                      </p:to>
                                    </p:set>
                                    <p:animEffect transition="in" filter="dissolve">
                                      <p:cBhvr>
                                        <p:cTn id="18" dur="500"/>
                                        <p:tgtEl>
                                          <p:spTgt spid="449557">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449557">
                                            <p:txEl>
                                              <p:pRg st="2" end="2"/>
                                            </p:txEl>
                                          </p:spTgt>
                                        </p:tgtEl>
                                        <p:attrNameLst>
                                          <p:attrName>style.visibility</p:attrName>
                                        </p:attrNameLst>
                                      </p:cBhvr>
                                      <p:to>
                                        <p:strVal val="visible"/>
                                      </p:to>
                                    </p:set>
                                    <p:animEffect transition="in" filter="dissolve">
                                      <p:cBhvr>
                                        <p:cTn id="23" dur="500"/>
                                        <p:tgtEl>
                                          <p:spTgt spid="449557">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449557">
                                            <p:txEl>
                                              <p:pRg st="3" end="3"/>
                                            </p:txEl>
                                          </p:spTgt>
                                        </p:tgtEl>
                                        <p:attrNameLst>
                                          <p:attrName>style.visibility</p:attrName>
                                        </p:attrNameLst>
                                      </p:cBhvr>
                                      <p:to>
                                        <p:strVal val="visible"/>
                                      </p:to>
                                    </p:set>
                                    <p:animEffect transition="in" filter="dissolve">
                                      <p:cBhvr>
                                        <p:cTn id="28" dur="500"/>
                                        <p:tgtEl>
                                          <p:spTgt spid="449557">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9556" grpId="0" autoUpdateAnimBg="0"/>
      <p:bldP spid="449557" grpId="0"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Rectangle 2"/>
          <p:cNvSpPr>
            <a:spLocks noGrp="1" noChangeArrowheads="1"/>
          </p:cNvSpPr>
          <p:nvPr>
            <p:ph type="title"/>
          </p:nvPr>
        </p:nvSpPr>
        <p:spPr>
          <a:xfrm>
            <a:off x="261938" y="231775"/>
            <a:ext cx="6611937" cy="914400"/>
          </a:xfrm>
        </p:spPr>
        <p:txBody>
          <a:bodyPr/>
          <a:lstStyle/>
          <a:p>
            <a:pPr>
              <a:defRPr/>
            </a:pPr>
            <a:r>
              <a:rPr lang="en-US" dirty="0" smtClean="0">
                <a:solidFill>
                  <a:schemeClr val="tx1"/>
                </a:solidFill>
              </a:rPr>
              <a:t>Shifting the Whole Supply Curve	</a:t>
            </a:r>
          </a:p>
        </p:txBody>
      </p:sp>
      <p:sp>
        <p:nvSpPr>
          <p:cNvPr id="498691" name="Rectangle 3"/>
          <p:cNvSpPr>
            <a:spLocks noGrp="1" noChangeArrowheads="1"/>
          </p:cNvSpPr>
          <p:nvPr>
            <p:ph sz="quarter" idx="1"/>
          </p:nvPr>
        </p:nvSpPr>
        <p:spPr>
          <a:xfrm>
            <a:off x="572346" y="2018983"/>
            <a:ext cx="6964363" cy="4267200"/>
          </a:xfrm>
          <a:noFill/>
        </p:spPr>
        <p:txBody>
          <a:bodyPr/>
          <a:lstStyle/>
          <a:p>
            <a:pPr>
              <a:buFontTx/>
              <a:buAutoNum type="arabicPeriod"/>
              <a:defRPr/>
            </a:pPr>
            <a:r>
              <a:rPr lang="en-US" sz="4000" dirty="0" smtClean="0">
                <a:effectLst>
                  <a:outerShdw blurRad="38100" dist="38100" dir="2700000" algn="tl">
                    <a:srgbClr val="FFFFFF"/>
                  </a:outerShdw>
                </a:effectLst>
                <a:latin typeface="Arno Pro Light Display" pitchFamily="18" charset="0"/>
              </a:rPr>
              <a:t> Input Costs</a:t>
            </a:r>
          </a:p>
          <a:p>
            <a:pPr>
              <a:buFontTx/>
              <a:buAutoNum type="arabicPeriod"/>
              <a:defRPr/>
            </a:pPr>
            <a:r>
              <a:rPr lang="en-US" sz="4000" dirty="0" smtClean="0">
                <a:effectLst>
                  <a:outerShdw blurRad="38100" dist="38100" dir="2700000" algn="tl">
                    <a:srgbClr val="FFFFFF"/>
                  </a:outerShdw>
                </a:effectLst>
                <a:latin typeface="Arno Pro Light Display" pitchFamily="18" charset="0"/>
              </a:rPr>
              <a:t> Government Influences on Supply</a:t>
            </a:r>
          </a:p>
          <a:p>
            <a:pPr>
              <a:buFontTx/>
              <a:buAutoNum type="arabicPeriod"/>
              <a:defRPr/>
            </a:pPr>
            <a:r>
              <a:rPr lang="en-US" sz="4000" dirty="0" smtClean="0">
                <a:effectLst>
                  <a:outerShdw blurRad="38100" dist="38100" dir="2700000" algn="tl">
                    <a:srgbClr val="FFFFFF"/>
                  </a:outerShdw>
                </a:effectLst>
                <a:latin typeface="Arno Pro Light Display" pitchFamily="18" charset="0"/>
              </a:rPr>
              <a:t> Number of Producers</a:t>
            </a:r>
          </a:p>
          <a:p>
            <a:pPr>
              <a:buFontTx/>
              <a:buAutoNum type="arabicPeriod"/>
              <a:defRPr/>
            </a:pPr>
            <a:r>
              <a:rPr lang="en-US" sz="4000" dirty="0" smtClean="0">
                <a:effectLst>
                  <a:outerShdw blurRad="38100" dist="38100" dir="2700000" algn="tl">
                    <a:srgbClr val="FFFFFF"/>
                  </a:outerShdw>
                </a:effectLst>
                <a:latin typeface="Arno Pro Light Display" pitchFamily="18" charset="0"/>
              </a:rPr>
              <a:t> Global Economy</a:t>
            </a:r>
          </a:p>
          <a:p>
            <a:pPr>
              <a:buFontTx/>
              <a:buAutoNum type="arabicPeriod"/>
              <a:defRPr/>
            </a:pPr>
            <a:endParaRPr lang="en-US" sz="4800" dirty="0" smtClean="0">
              <a:effectLst>
                <a:outerShdw blurRad="38100" dist="38100" dir="2700000" algn="tl">
                  <a:srgbClr val="FFFFFF"/>
                </a:outerShdw>
              </a:effectLst>
              <a:latin typeface="Batang" pitchFamily="18" charset="-127"/>
            </a:endParaRPr>
          </a:p>
          <a:p>
            <a:pPr>
              <a:buFontTx/>
              <a:buAutoNum type="arabicPeriod"/>
              <a:defRPr/>
            </a:pPr>
            <a:endParaRPr lang="en-US" sz="4000" dirty="0" smtClean="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98690"/>
                                        </p:tgtEl>
                                        <p:attrNameLst>
                                          <p:attrName>style.visibility</p:attrName>
                                        </p:attrNameLst>
                                      </p:cBhvr>
                                      <p:to>
                                        <p:strVal val="visible"/>
                                      </p:to>
                                    </p:set>
                                    <p:animEffect transition="in" filter="checkerboard(across)">
                                      <p:cBhvr>
                                        <p:cTn id="7" dur="500"/>
                                        <p:tgtEl>
                                          <p:spTgt spid="49869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98691">
                                            <p:txEl>
                                              <p:pRg st="0" end="0"/>
                                            </p:txEl>
                                          </p:spTgt>
                                        </p:tgtEl>
                                        <p:attrNameLst>
                                          <p:attrName>style.visibility</p:attrName>
                                        </p:attrNameLst>
                                      </p:cBhvr>
                                      <p:to>
                                        <p:strVal val="visible"/>
                                      </p:to>
                                    </p:set>
                                    <p:anim calcmode="lin" valueType="num">
                                      <p:cBhvr additive="base">
                                        <p:cTn id="12" dur="500" fill="hold"/>
                                        <p:tgtEl>
                                          <p:spTgt spid="498691">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986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98691">
                                            <p:txEl>
                                              <p:pRg st="1" end="1"/>
                                            </p:txEl>
                                          </p:spTgt>
                                        </p:tgtEl>
                                        <p:attrNameLst>
                                          <p:attrName>style.visibility</p:attrName>
                                        </p:attrNameLst>
                                      </p:cBhvr>
                                      <p:to>
                                        <p:strVal val="visible"/>
                                      </p:to>
                                    </p:set>
                                    <p:anim calcmode="lin" valueType="num">
                                      <p:cBhvr additive="base">
                                        <p:cTn id="18" dur="500" fill="hold"/>
                                        <p:tgtEl>
                                          <p:spTgt spid="498691">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986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98691">
                                            <p:txEl>
                                              <p:pRg st="2" end="2"/>
                                            </p:txEl>
                                          </p:spTgt>
                                        </p:tgtEl>
                                        <p:attrNameLst>
                                          <p:attrName>style.visibility</p:attrName>
                                        </p:attrNameLst>
                                      </p:cBhvr>
                                      <p:to>
                                        <p:strVal val="visible"/>
                                      </p:to>
                                    </p:set>
                                    <p:anim calcmode="lin" valueType="num">
                                      <p:cBhvr additive="base">
                                        <p:cTn id="24" dur="500" fill="hold"/>
                                        <p:tgtEl>
                                          <p:spTgt spid="498691">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986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498691">
                                            <p:txEl>
                                              <p:pRg st="3" end="3"/>
                                            </p:txEl>
                                          </p:spTgt>
                                        </p:tgtEl>
                                        <p:attrNameLst>
                                          <p:attrName>style.visibility</p:attrName>
                                        </p:attrNameLst>
                                      </p:cBhvr>
                                      <p:to>
                                        <p:strVal val="visible"/>
                                      </p:to>
                                    </p:set>
                                    <p:anim calcmode="lin" valueType="num">
                                      <p:cBhvr additive="base">
                                        <p:cTn id="30" dur="500" fill="hold"/>
                                        <p:tgtEl>
                                          <p:spTgt spid="498691">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986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8690" grpId="0"/>
      <p:bldP spid="498691"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a:xfrm>
            <a:off x="853440" y="406398"/>
            <a:ext cx="7323138" cy="696913"/>
          </a:xfrm>
          <a:noFill/>
        </p:spPr>
        <p:txBody>
          <a:bodyPr/>
          <a:lstStyle/>
          <a:p>
            <a:pPr>
              <a:defRPr/>
            </a:pPr>
            <a:r>
              <a:rPr lang="en-US" altLang="en-US" dirty="0" smtClean="0">
                <a:solidFill>
                  <a:schemeClr val="tx1"/>
                </a:solidFill>
                <a:effectLst/>
                <a:latin typeface="Calisto MT" pitchFamily="18" charset="0"/>
              </a:rPr>
              <a:t>Input Costs and Supply</a:t>
            </a:r>
          </a:p>
        </p:txBody>
      </p:sp>
      <p:sp>
        <p:nvSpPr>
          <p:cNvPr id="463875" name="Rectangle 3"/>
          <p:cNvSpPr>
            <a:spLocks noGrp="1" noChangeArrowheads="1"/>
          </p:cNvSpPr>
          <p:nvPr>
            <p:ph sz="quarter" idx="1"/>
          </p:nvPr>
        </p:nvSpPr>
        <p:spPr>
          <a:xfrm>
            <a:off x="203196" y="1623161"/>
            <a:ext cx="8839200" cy="4772556"/>
          </a:xfrm>
          <a:noFill/>
        </p:spPr>
        <p:txBody>
          <a:bodyPr/>
          <a:lstStyle/>
          <a:p>
            <a:r>
              <a:rPr lang="en-US" altLang="en-US" sz="3600" dirty="0" smtClean="0">
                <a:latin typeface="Arno Pro Light Display" pitchFamily="18" charset="0"/>
              </a:rPr>
              <a:t>Any change will affect supply (i.e. cost of raw materials, machinery, or labor)</a:t>
            </a:r>
          </a:p>
          <a:p>
            <a:r>
              <a:rPr lang="en-US" altLang="en-US" sz="3600" dirty="0" smtClean="0">
                <a:latin typeface="Arno Pro Light Display" pitchFamily="18" charset="0"/>
              </a:rPr>
              <a:t>As input costs increase the firms profitability and supply will decrease.</a:t>
            </a:r>
          </a:p>
          <a:p>
            <a:r>
              <a:rPr lang="en-US" altLang="en-US" sz="3600" dirty="0" smtClean="0">
                <a:latin typeface="Arno Pro Light Display" pitchFamily="18" charset="0"/>
              </a:rPr>
              <a:t>As input costs decrease the firms profitability and supply will increase.</a:t>
            </a:r>
          </a:p>
          <a:p>
            <a:pPr lvl="1"/>
            <a:r>
              <a:rPr lang="en-US" altLang="en-US" sz="3200" dirty="0" smtClean="0">
                <a:latin typeface="Arno Pro Light Display" pitchFamily="18" charset="0"/>
              </a:rPr>
              <a:t>New technology</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63874"/>
                                        </p:tgtEl>
                                        <p:attrNameLst>
                                          <p:attrName>style.visibility</p:attrName>
                                        </p:attrNameLst>
                                      </p:cBhvr>
                                      <p:to>
                                        <p:strVal val="visible"/>
                                      </p:to>
                                    </p:set>
                                    <p:anim calcmode="lin" valueType="num">
                                      <p:cBhvr additive="base">
                                        <p:cTn id="7" dur="500" fill="hold"/>
                                        <p:tgtEl>
                                          <p:spTgt spid="463874"/>
                                        </p:tgtEl>
                                        <p:attrNameLst>
                                          <p:attrName>ppt_x</p:attrName>
                                        </p:attrNameLst>
                                      </p:cBhvr>
                                      <p:tavLst>
                                        <p:tav tm="0">
                                          <p:val>
                                            <p:strVal val="#ppt_x"/>
                                          </p:val>
                                        </p:tav>
                                        <p:tav tm="100000">
                                          <p:val>
                                            <p:strVal val="#ppt_x"/>
                                          </p:val>
                                        </p:tav>
                                      </p:tavLst>
                                    </p:anim>
                                    <p:anim calcmode="lin" valueType="num">
                                      <p:cBhvr additive="base">
                                        <p:cTn id="8" dur="500" fill="hold"/>
                                        <p:tgtEl>
                                          <p:spTgt spid="46387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63875">
                                            <p:txEl>
                                              <p:pRg st="0" end="0"/>
                                            </p:txEl>
                                          </p:spTgt>
                                        </p:tgtEl>
                                        <p:attrNameLst>
                                          <p:attrName>style.visibility</p:attrName>
                                        </p:attrNameLst>
                                      </p:cBhvr>
                                      <p:to>
                                        <p:strVal val="visible"/>
                                      </p:to>
                                    </p:set>
                                    <p:animEffect transition="in" filter="dissolve">
                                      <p:cBhvr>
                                        <p:cTn id="13" dur="500"/>
                                        <p:tgtEl>
                                          <p:spTgt spid="46387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463875">
                                            <p:txEl>
                                              <p:pRg st="1" end="1"/>
                                            </p:txEl>
                                          </p:spTgt>
                                        </p:tgtEl>
                                        <p:attrNameLst>
                                          <p:attrName>style.visibility</p:attrName>
                                        </p:attrNameLst>
                                      </p:cBhvr>
                                      <p:to>
                                        <p:strVal val="visible"/>
                                      </p:to>
                                    </p:set>
                                    <p:animEffect transition="in" filter="dissolve">
                                      <p:cBhvr>
                                        <p:cTn id="18" dur="500"/>
                                        <p:tgtEl>
                                          <p:spTgt spid="46387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463875">
                                            <p:txEl>
                                              <p:pRg st="2" end="2"/>
                                            </p:txEl>
                                          </p:spTgt>
                                        </p:tgtEl>
                                        <p:attrNameLst>
                                          <p:attrName>style.visibility</p:attrName>
                                        </p:attrNameLst>
                                      </p:cBhvr>
                                      <p:to>
                                        <p:strVal val="visible"/>
                                      </p:to>
                                    </p:set>
                                    <p:animEffect transition="in" filter="dissolve">
                                      <p:cBhvr>
                                        <p:cTn id="23" dur="500"/>
                                        <p:tgtEl>
                                          <p:spTgt spid="46387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463875">
                                            <p:txEl>
                                              <p:pRg st="3" end="3"/>
                                            </p:txEl>
                                          </p:spTgt>
                                        </p:tgtEl>
                                        <p:attrNameLst>
                                          <p:attrName>style.visibility</p:attrName>
                                        </p:attrNameLst>
                                      </p:cBhvr>
                                      <p:to>
                                        <p:strVal val="visible"/>
                                      </p:to>
                                    </p:set>
                                    <p:animEffect transition="in" filter="dissolve">
                                      <p:cBhvr>
                                        <p:cTn id="28" dur="500"/>
                                        <p:tgtEl>
                                          <p:spTgt spid="4638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3874" grpId="0"/>
      <p:bldP spid="463875" grpId="0" build="p" bldLvl="2"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170" name="Picture 7"/>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23938" name="Rectangle 2" descr="Green marble"/>
          <p:cNvSpPr>
            <a:spLocks noGrp="1" noChangeArrowheads="1"/>
          </p:cNvSpPr>
          <p:nvPr>
            <p:ph type="title"/>
          </p:nvPr>
        </p:nvSpPr>
        <p:spPr>
          <a:xfrm>
            <a:off x="958850" y="282575"/>
            <a:ext cx="7305675" cy="914400"/>
          </a:xfrm>
          <a:blipFill dpi="0" rotWithShape="0">
            <a:blip r:embed="rId3" cstate="print"/>
            <a:srcRect/>
            <a:tile tx="0" ty="0" sx="100000" sy="100000" flip="none" algn="tl"/>
          </a:blipFill>
        </p:spPr>
        <p:txBody>
          <a:bodyPr/>
          <a:lstStyle/>
          <a:p>
            <a:pPr algn="ctr">
              <a:defRPr/>
            </a:pPr>
            <a:r>
              <a:rPr lang="en-US" sz="4000" smtClean="0">
                <a:solidFill>
                  <a:srgbClr val="FFFFFF"/>
                </a:solidFill>
                <a:latin typeface="Curlz MT" pitchFamily="82" charset="0"/>
              </a:rPr>
              <a:t>What does DEMAND mean?!?!!?</a:t>
            </a:r>
            <a:endParaRPr lang="en-US" smtClean="0"/>
          </a:p>
        </p:txBody>
      </p:sp>
      <p:sp>
        <p:nvSpPr>
          <p:cNvPr id="423939" name="Rectangle 3"/>
          <p:cNvSpPr>
            <a:spLocks noGrp="1" noChangeArrowheads="1"/>
          </p:cNvSpPr>
          <p:nvPr>
            <p:ph sz="quarter" idx="1"/>
          </p:nvPr>
        </p:nvSpPr>
        <p:spPr>
          <a:xfrm>
            <a:off x="658813" y="1377950"/>
            <a:ext cx="7915275" cy="4214813"/>
          </a:xfrm>
        </p:spPr>
        <p:txBody>
          <a:bodyPr/>
          <a:lstStyle/>
          <a:p>
            <a:pPr algn="ctr">
              <a:buFontTx/>
              <a:buNone/>
            </a:pPr>
            <a:r>
              <a:rPr lang="en-US" sz="4800" smtClean="0">
                <a:solidFill>
                  <a:schemeClr val="tx1"/>
                </a:solidFill>
                <a:latin typeface="Curlz MT" pitchFamily="82" charset="0"/>
              </a:rPr>
              <a:t>To have demand for a product you must be </a:t>
            </a:r>
            <a:r>
              <a:rPr lang="en-US" sz="5400" u="sng" smtClean="0">
                <a:solidFill>
                  <a:srgbClr val="003300"/>
                </a:solidFill>
                <a:latin typeface="Curlz MT" pitchFamily="82" charset="0"/>
              </a:rPr>
              <a:t>WILLING</a:t>
            </a:r>
            <a:r>
              <a:rPr lang="en-US" sz="4800" smtClean="0">
                <a:solidFill>
                  <a:schemeClr val="tx1"/>
                </a:solidFill>
                <a:latin typeface="Curlz MT" pitchFamily="82" charset="0"/>
              </a:rPr>
              <a:t> and </a:t>
            </a:r>
            <a:r>
              <a:rPr lang="en-US" sz="5400" u="sng" smtClean="0">
                <a:solidFill>
                  <a:srgbClr val="003300"/>
                </a:solidFill>
                <a:latin typeface="Curlz MT" pitchFamily="82" charset="0"/>
              </a:rPr>
              <a:t>ABLE</a:t>
            </a:r>
            <a:r>
              <a:rPr lang="en-US" sz="5400" smtClean="0">
                <a:solidFill>
                  <a:srgbClr val="003300"/>
                </a:solidFill>
                <a:latin typeface="Curlz MT" pitchFamily="82" charset="0"/>
              </a:rPr>
              <a:t> </a:t>
            </a:r>
            <a:r>
              <a:rPr lang="en-US" sz="4800" smtClean="0">
                <a:solidFill>
                  <a:schemeClr val="tx1"/>
                </a:solidFill>
                <a:latin typeface="Curlz MT" pitchFamily="82" charset="0"/>
              </a:rPr>
              <a:t>to purchase the product</a:t>
            </a:r>
          </a:p>
          <a:p>
            <a:pPr algn="ctr">
              <a:buFontTx/>
              <a:buNone/>
            </a:pPr>
            <a:r>
              <a:rPr lang="en-US" sz="4800" smtClean="0">
                <a:solidFill>
                  <a:schemeClr val="tx1"/>
                </a:solidFill>
                <a:latin typeface="Curlz MT" pitchFamily="82" charset="0"/>
              </a:rPr>
              <a:t>WILLING + ABLE = DEMAND</a:t>
            </a:r>
          </a:p>
          <a:p>
            <a:pPr algn="ctr">
              <a:buFontTx/>
              <a:buNone/>
            </a:pPr>
            <a:r>
              <a:rPr lang="en-US" sz="3600" smtClean="0">
                <a:solidFill>
                  <a:srgbClr val="FFFFFF"/>
                </a:solidFill>
                <a:latin typeface="Curlz MT" pitchFamily="82" charset="0"/>
              </a:rPr>
              <a:t>\</a:t>
            </a:r>
          </a:p>
        </p:txBody>
      </p:sp>
      <p:sp>
        <p:nvSpPr>
          <p:cNvPr id="7173" name="Text Box 4"/>
          <p:cNvSpPr txBox="1">
            <a:spLocks noChangeArrowheads="1"/>
          </p:cNvSpPr>
          <p:nvPr/>
        </p:nvSpPr>
        <p:spPr bwMode="auto">
          <a:xfrm>
            <a:off x="0" y="6100763"/>
            <a:ext cx="9144000" cy="757237"/>
          </a:xfrm>
          <a:prstGeom prst="rect">
            <a:avLst/>
          </a:prstGeom>
          <a:solidFill>
            <a:schemeClr val="tx1"/>
          </a:solidFill>
          <a:ln w="9525">
            <a:noFill/>
            <a:miter lim="800000"/>
            <a:headEnd/>
            <a:tailEnd/>
          </a:ln>
        </p:spPr>
        <p:txBody>
          <a:bodyPr/>
          <a:lstStyle/>
          <a:p>
            <a:pPr algn="ctr">
              <a:spcBef>
                <a:spcPct val="50000"/>
              </a:spcBef>
              <a:buFontTx/>
              <a:buNone/>
            </a:pPr>
            <a:endParaRPr kumimoji="0" lang="en-US" sz="1000">
              <a:latin typeface="Arial" charset="0"/>
            </a:endParaRPr>
          </a:p>
        </p:txBody>
      </p:sp>
      <p:pic>
        <p:nvPicPr>
          <p:cNvPr id="7174" name="Picture 6"/>
          <p:cNvPicPr>
            <a:picLocks noChangeAspect="1" noChangeArrowheads="1"/>
          </p:cNvPicPr>
          <p:nvPr/>
        </p:nvPicPr>
        <p:blipFill>
          <a:blip r:embed="rId4" cstate="print"/>
          <a:srcRect/>
          <a:stretch>
            <a:fillRect/>
          </a:stretch>
        </p:blipFill>
        <p:spPr bwMode="auto">
          <a:xfrm>
            <a:off x="0" y="5972175"/>
            <a:ext cx="9144000" cy="885825"/>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423939">
                                            <p:txEl>
                                              <p:pRg st="0" end="0"/>
                                            </p:txEl>
                                          </p:spTgt>
                                        </p:tgtEl>
                                        <p:attrNameLst>
                                          <p:attrName>style.visibility</p:attrName>
                                        </p:attrNameLst>
                                      </p:cBhvr>
                                      <p:to>
                                        <p:strVal val="visible"/>
                                      </p:to>
                                    </p:set>
                                    <p:anim calcmode="lin" valueType="num">
                                      <p:cBhvr additive="base">
                                        <p:cTn id="7" dur="500" fill="hold"/>
                                        <p:tgtEl>
                                          <p:spTgt spid="42393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4239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423939">
                                            <p:txEl>
                                              <p:pRg st="1" end="1"/>
                                            </p:txEl>
                                          </p:spTgt>
                                        </p:tgtEl>
                                        <p:attrNameLst>
                                          <p:attrName>style.visibility</p:attrName>
                                        </p:attrNameLst>
                                      </p:cBhvr>
                                      <p:to>
                                        <p:strVal val="visible"/>
                                      </p:to>
                                    </p:set>
                                    <p:anim calcmode="lin" valueType="num">
                                      <p:cBhvr additive="base">
                                        <p:cTn id="13" dur="500" fill="hold"/>
                                        <p:tgtEl>
                                          <p:spTgt spid="42393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4239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423939">
                                            <p:txEl>
                                              <p:pRg st="2" end="2"/>
                                            </p:txEl>
                                          </p:spTgt>
                                        </p:tgtEl>
                                        <p:attrNameLst>
                                          <p:attrName>style.visibility</p:attrName>
                                        </p:attrNameLst>
                                      </p:cBhvr>
                                      <p:to>
                                        <p:strVal val="visible"/>
                                      </p:to>
                                    </p:set>
                                    <p:anim calcmode="lin" valueType="num">
                                      <p:cBhvr additive="base">
                                        <p:cTn id="19" dur="500" fill="hold"/>
                                        <p:tgtEl>
                                          <p:spTgt spid="42393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2393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3939" grpId="0" build="p" bldLvl="2"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4898" name="Rectangle 2"/>
          <p:cNvSpPr>
            <a:spLocks noGrp="1" noChangeArrowheads="1"/>
          </p:cNvSpPr>
          <p:nvPr>
            <p:ph type="title"/>
          </p:nvPr>
        </p:nvSpPr>
        <p:spPr/>
        <p:txBody>
          <a:bodyPr/>
          <a:lstStyle/>
          <a:p>
            <a:pPr>
              <a:defRPr/>
            </a:pPr>
            <a:r>
              <a:rPr lang="en-US" altLang="en-US" smtClean="0">
                <a:effectLst>
                  <a:outerShdw blurRad="38100" dist="38100" dir="2700000" algn="tl">
                    <a:srgbClr val="C0C0C0"/>
                  </a:outerShdw>
                </a:effectLst>
              </a:rPr>
              <a:t>Government Influences on Supply</a:t>
            </a:r>
          </a:p>
        </p:txBody>
      </p:sp>
      <p:sp>
        <p:nvSpPr>
          <p:cNvPr id="464899" name="Rectangle 3"/>
          <p:cNvSpPr>
            <a:spLocks noGrp="1" noChangeArrowheads="1"/>
          </p:cNvSpPr>
          <p:nvPr>
            <p:ph type="body" sz="half" idx="1"/>
          </p:nvPr>
        </p:nvSpPr>
        <p:spPr>
          <a:xfrm>
            <a:off x="274320" y="1554480"/>
            <a:ext cx="8610600" cy="822960"/>
          </a:xfrm>
          <a:solidFill>
            <a:schemeClr val="accent3">
              <a:lumMod val="60000"/>
              <a:lumOff val="40000"/>
            </a:schemeClr>
          </a:solidFill>
        </p:spPr>
        <p:txBody>
          <a:bodyPr/>
          <a:lstStyle/>
          <a:p>
            <a:pPr algn="ctr">
              <a:buFontTx/>
              <a:buNone/>
              <a:defRPr/>
            </a:pPr>
            <a:r>
              <a:rPr lang="en-US" altLang="en-US" sz="1800" b="1" i="1" dirty="0" smtClean="0">
                <a:effectLst>
                  <a:outerShdw blurRad="38100" dist="38100" dir="2700000" algn="tl">
                    <a:srgbClr val="C0C0C0"/>
                  </a:outerShdw>
                </a:effectLst>
              </a:rPr>
              <a:t>By raising or lowering the cost of producing goods, the government can encourage or discourage an entrepreneur or industry. </a:t>
            </a:r>
          </a:p>
        </p:txBody>
      </p:sp>
      <p:sp>
        <p:nvSpPr>
          <p:cNvPr id="464900" name="Text Box 4"/>
          <p:cNvSpPr txBox="1">
            <a:spLocks noChangeArrowheads="1"/>
          </p:cNvSpPr>
          <p:nvPr/>
        </p:nvSpPr>
        <p:spPr bwMode="auto">
          <a:xfrm>
            <a:off x="633095" y="2493328"/>
            <a:ext cx="7645400" cy="3323987"/>
          </a:xfrm>
          <a:prstGeom prst="rect">
            <a:avLst/>
          </a:prstGeom>
          <a:noFill/>
          <a:ln w="9525">
            <a:noFill/>
            <a:miter lim="800000"/>
            <a:headEnd/>
            <a:tailEnd/>
          </a:ln>
        </p:spPr>
        <p:txBody>
          <a:bodyPr>
            <a:spAutoFit/>
          </a:bodyPr>
          <a:lstStyle/>
          <a:p>
            <a:pPr>
              <a:spcBef>
                <a:spcPct val="0"/>
              </a:spcBef>
              <a:buFontTx/>
              <a:buNone/>
            </a:pPr>
            <a:r>
              <a:rPr lang="en-US" altLang="en-US" sz="2800" b="1" dirty="0">
                <a:latin typeface="Calisto MT" pitchFamily="18" charset="0"/>
                <a:cs typeface="Times" charset="0"/>
              </a:rPr>
              <a:t>Subsidies</a:t>
            </a:r>
          </a:p>
          <a:p>
            <a:pPr>
              <a:spcBef>
                <a:spcPct val="0"/>
              </a:spcBef>
              <a:buFontTx/>
              <a:buNone/>
            </a:pPr>
            <a:r>
              <a:rPr lang="en-US" altLang="en-US" sz="2800" b="1" dirty="0">
                <a:latin typeface="Calisto MT" pitchFamily="18" charset="0"/>
                <a:cs typeface="Times" charset="0"/>
              </a:rPr>
              <a:t>~Government payment that supports a business or market. (Increase in supply)</a:t>
            </a:r>
          </a:p>
          <a:p>
            <a:pPr>
              <a:spcBef>
                <a:spcPct val="50000"/>
              </a:spcBef>
              <a:buFontTx/>
              <a:buNone/>
            </a:pPr>
            <a:r>
              <a:rPr lang="en-US" altLang="en-US" sz="2800" b="1" dirty="0">
                <a:latin typeface="Calisto MT" pitchFamily="18" charset="0"/>
                <a:cs typeface="Times" charset="0"/>
              </a:rPr>
              <a:t>Taxes</a:t>
            </a:r>
          </a:p>
          <a:p>
            <a:pPr>
              <a:spcBef>
                <a:spcPct val="0"/>
              </a:spcBef>
              <a:buFontTx/>
              <a:buNone/>
            </a:pPr>
            <a:r>
              <a:rPr lang="en-US" altLang="en-US" sz="2800" b="1" dirty="0">
                <a:latin typeface="Calisto MT" pitchFamily="18" charset="0"/>
                <a:cs typeface="Times" charset="0"/>
              </a:rPr>
              <a:t>~Government can reduce the supply of some goods by placing an excise tax (tax on the production or sale of a good) on them.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64898"/>
                                        </p:tgtEl>
                                        <p:attrNameLst>
                                          <p:attrName>style.visibility</p:attrName>
                                        </p:attrNameLst>
                                      </p:cBhvr>
                                      <p:to>
                                        <p:strVal val="visible"/>
                                      </p:to>
                                    </p:set>
                                    <p:anim calcmode="lin" valueType="num">
                                      <p:cBhvr additive="base">
                                        <p:cTn id="7" dur="500" fill="hold"/>
                                        <p:tgtEl>
                                          <p:spTgt spid="464898"/>
                                        </p:tgtEl>
                                        <p:attrNameLst>
                                          <p:attrName>ppt_x</p:attrName>
                                        </p:attrNameLst>
                                      </p:cBhvr>
                                      <p:tavLst>
                                        <p:tav tm="0">
                                          <p:val>
                                            <p:strVal val="#ppt_x"/>
                                          </p:val>
                                        </p:tav>
                                        <p:tav tm="100000">
                                          <p:val>
                                            <p:strVal val="#ppt_x"/>
                                          </p:val>
                                        </p:tav>
                                      </p:tavLst>
                                    </p:anim>
                                    <p:anim calcmode="lin" valueType="num">
                                      <p:cBhvr additive="base">
                                        <p:cTn id="8" dur="500" fill="hold"/>
                                        <p:tgtEl>
                                          <p:spTgt spid="46489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64899">
                                            <p:txEl>
                                              <p:pRg st="0" end="0"/>
                                            </p:txEl>
                                          </p:spTgt>
                                        </p:tgtEl>
                                        <p:attrNameLst>
                                          <p:attrName>style.visibility</p:attrName>
                                        </p:attrNameLst>
                                      </p:cBhvr>
                                      <p:to>
                                        <p:strVal val="visible"/>
                                      </p:to>
                                    </p:set>
                                    <p:animEffect transition="in" filter="dissolve">
                                      <p:cBhvr>
                                        <p:cTn id="13" dur="500"/>
                                        <p:tgtEl>
                                          <p:spTgt spid="46489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464900">
                                            <p:txEl>
                                              <p:pRg st="0" end="0"/>
                                            </p:txEl>
                                          </p:spTgt>
                                        </p:tgtEl>
                                        <p:attrNameLst>
                                          <p:attrName>style.visibility</p:attrName>
                                        </p:attrNameLst>
                                      </p:cBhvr>
                                      <p:to>
                                        <p:strVal val="visible"/>
                                      </p:to>
                                    </p:set>
                                    <p:animEffect transition="in" filter="dissolve">
                                      <p:cBhvr>
                                        <p:cTn id="18" dur="500"/>
                                        <p:tgtEl>
                                          <p:spTgt spid="464900">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464900">
                                            <p:txEl>
                                              <p:pRg st="1" end="1"/>
                                            </p:txEl>
                                          </p:spTgt>
                                        </p:tgtEl>
                                        <p:attrNameLst>
                                          <p:attrName>style.visibility</p:attrName>
                                        </p:attrNameLst>
                                      </p:cBhvr>
                                      <p:to>
                                        <p:strVal val="visible"/>
                                      </p:to>
                                    </p:set>
                                    <p:animEffect transition="in" filter="dissolve">
                                      <p:cBhvr>
                                        <p:cTn id="23" dur="500"/>
                                        <p:tgtEl>
                                          <p:spTgt spid="464900">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464900">
                                            <p:txEl>
                                              <p:pRg st="2" end="2"/>
                                            </p:txEl>
                                          </p:spTgt>
                                        </p:tgtEl>
                                        <p:attrNameLst>
                                          <p:attrName>style.visibility</p:attrName>
                                        </p:attrNameLst>
                                      </p:cBhvr>
                                      <p:to>
                                        <p:strVal val="visible"/>
                                      </p:to>
                                    </p:set>
                                    <p:animEffect transition="in" filter="dissolve">
                                      <p:cBhvr>
                                        <p:cTn id="28" dur="500"/>
                                        <p:tgtEl>
                                          <p:spTgt spid="464900">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464900">
                                            <p:txEl>
                                              <p:pRg st="3" end="3"/>
                                            </p:txEl>
                                          </p:spTgt>
                                        </p:tgtEl>
                                        <p:attrNameLst>
                                          <p:attrName>style.visibility</p:attrName>
                                        </p:attrNameLst>
                                      </p:cBhvr>
                                      <p:to>
                                        <p:strVal val="visible"/>
                                      </p:to>
                                    </p:set>
                                    <p:animEffect transition="in" filter="dissolve">
                                      <p:cBhvr>
                                        <p:cTn id="33" dur="500"/>
                                        <p:tgtEl>
                                          <p:spTgt spid="46490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4898" grpId="0" autoUpdateAnimBg="0"/>
      <p:bldP spid="464899" grpId="0" build="p" autoUpdateAnimBg="0"/>
      <p:bldP spid="464900"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p:txBody>
          <a:bodyPr/>
          <a:lstStyle/>
          <a:p>
            <a:pPr>
              <a:defRPr/>
            </a:pPr>
            <a:r>
              <a:rPr lang="en-US" altLang="en-US" smtClean="0"/>
              <a:t>Other Factors Influencing Supply</a:t>
            </a:r>
          </a:p>
        </p:txBody>
      </p:sp>
      <p:sp>
        <p:nvSpPr>
          <p:cNvPr id="467971" name="Rectangle 3"/>
          <p:cNvSpPr>
            <a:spLocks noGrp="1" noChangeArrowheads="1"/>
          </p:cNvSpPr>
          <p:nvPr>
            <p:ph sz="quarter" idx="1"/>
          </p:nvPr>
        </p:nvSpPr>
        <p:spPr>
          <a:xfrm>
            <a:off x="274320" y="1463040"/>
            <a:ext cx="8610600" cy="4910138"/>
          </a:xfrm>
        </p:spPr>
        <p:txBody>
          <a:bodyPr/>
          <a:lstStyle/>
          <a:p>
            <a:r>
              <a:rPr lang="en-US" altLang="en-US" sz="2800" dirty="0" smtClean="0"/>
              <a:t>Number of Suppliers </a:t>
            </a:r>
          </a:p>
          <a:p>
            <a:pPr lvl="1"/>
            <a:r>
              <a:rPr lang="en-US" altLang="en-US" sz="2400" dirty="0" smtClean="0"/>
              <a:t>If more firms enter a market, the market supply of the good will rise.  </a:t>
            </a:r>
          </a:p>
          <a:p>
            <a:pPr lvl="1"/>
            <a:r>
              <a:rPr lang="en-US" altLang="en-US" sz="2400" dirty="0" smtClean="0"/>
              <a:t>If firms leave the market, supply will decrease. </a:t>
            </a:r>
          </a:p>
          <a:p>
            <a:pPr lvl="1"/>
            <a:endParaRPr lang="en-US" altLang="en-US" sz="2400" dirty="0" smtClean="0"/>
          </a:p>
          <a:p>
            <a:r>
              <a:rPr lang="en-US" altLang="en-US" sz="2800" dirty="0" smtClean="0"/>
              <a:t>The Global Economy</a:t>
            </a:r>
          </a:p>
          <a:p>
            <a:pPr lvl="1"/>
            <a:r>
              <a:rPr lang="en-US" altLang="en-US" sz="2400" dirty="0" smtClean="0"/>
              <a:t>Supply of imported goods impacts the supply of domestic products.</a:t>
            </a:r>
          </a:p>
          <a:p>
            <a:pPr lvl="1"/>
            <a:r>
              <a:rPr lang="en-US" altLang="en-US" sz="2400" dirty="0" smtClean="0"/>
              <a:t>Government import restrictions will decrease the supply of imported goods.</a:t>
            </a:r>
          </a:p>
          <a:p>
            <a:pPr lvl="1">
              <a:buFontTx/>
              <a:buNone/>
            </a:pPr>
            <a:endParaRPr lang="en-US" altLang="en-US" sz="2400" dirty="0" smtClean="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67970"/>
                                        </p:tgtEl>
                                        <p:attrNameLst>
                                          <p:attrName>style.visibility</p:attrName>
                                        </p:attrNameLst>
                                      </p:cBhvr>
                                      <p:to>
                                        <p:strVal val="visible"/>
                                      </p:to>
                                    </p:set>
                                    <p:anim calcmode="lin" valueType="num">
                                      <p:cBhvr additive="base">
                                        <p:cTn id="7" dur="500" fill="hold"/>
                                        <p:tgtEl>
                                          <p:spTgt spid="467970"/>
                                        </p:tgtEl>
                                        <p:attrNameLst>
                                          <p:attrName>ppt_x</p:attrName>
                                        </p:attrNameLst>
                                      </p:cBhvr>
                                      <p:tavLst>
                                        <p:tav tm="0">
                                          <p:val>
                                            <p:strVal val="#ppt_x"/>
                                          </p:val>
                                        </p:tav>
                                        <p:tav tm="100000">
                                          <p:val>
                                            <p:strVal val="#ppt_x"/>
                                          </p:val>
                                        </p:tav>
                                      </p:tavLst>
                                    </p:anim>
                                    <p:anim calcmode="lin" valueType="num">
                                      <p:cBhvr additive="base">
                                        <p:cTn id="8" dur="500" fill="hold"/>
                                        <p:tgtEl>
                                          <p:spTgt spid="46797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67971">
                                            <p:txEl>
                                              <p:pRg st="0" end="0"/>
                                            </p:txEl>
                                          </p:spTgt>
                                        </p:tgtEl>
                                        <p:attrNameLst>
                                          <p:attrName>style.visibility</p:attrName>
                                        </p:attrNameLst>
                                      </p:cBhvr>
                                      <p:to>
                                        <p:strVal val="visible"/>
                                      </p:to>
                                    </p:set>
                                    <p:animEffect transition="in" filter="dissolve">
                                      <p:cBhvr>
                                        <p:cTn id="13" dur="500"/>
                                        <p:tgtEl>
                                          <p:spTgt spid="467971">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467971">
                                            <p:txEl>
                                              <p:pRg st="1" end="1"/>
                                            </p:txEl>
                                          </p:spTgt>
                                        </p:tgtEl>
                                        <p:attrNameLst>
                                          <p:attrName>style.visibility</p:attrName>
                                        </p:attrNameLst>
                                      </p:cBhvr>
                                      <p:to>
                                        <p:strVal val="visible"/>
                                      </p:to>
                                    </p:set>
                                    <p:animEffect transition="in" filter="dissolve">
                                      <p:cBhvr>
                                        <p:cTn id="18" dur="500"/>
                                        <p:tgtEl>
                                          <p:spTgt spid="467971">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467971">
                                            <p:txEl>
                                              <p:pRg st="2" end="2"/>
                                            </p:txEl>
                                          </p:spTgt>
                                        </p:tgtEl>
                                        <p:attrNameLst>
                                          <p:attrName>style.visibility</p:attrName>
                                        </p:attrNameLst>
                                      </p:cBhvr>
                                      <p:to>
                                        <p:strVal val="visible"/>
                                      </p:to>
                                    </p:set>
                                    <p:animEffect transition="in" filter="dissolve">
                                      <p:cBhvr>
                                        <p:cTn id="23" dur="500"/>
                                        <p:tgtEl>
                                          <p:spTgt spid="46797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467971">
                                            <p:txEl>
                                              <p:pRg st="4" end="4"/>
                                            </p:txEl>
                                          </p:spTgt>
                                        </p:tgtEl>
                                        <p:attrNameLst>
                                          <p:attrName>style.visibility</p:attrName>
                                        </p:attrNameLst>
                                      </p:cBhvr>
                                      <p:to>
                                        <p:strVal val="visible"/>
                                      </p:to>
                                    </p:set>
                                    <p:animEffect transition="in" filter="dissolve">
                                      <p:cBhvr>
                                        <p:cTn id="28" dur="500"/>
                                        <p:tgtEl>
                                          <p:spTgt spid="467971">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467971">
                                            <p:txEl>
                                              <p:pRg st="5" end="5"/>
                                            </p:txEl>
                                          </p:spTgt>
                                        </p:tgtEl>
                                        <p:attrNameLst>
                                          <p:attrName>style.visibility</p:attrName>
                                        </p:attrNameLst>
                                      </p:cBhvr>
                                      <p:to>
                                        <p:strVal val="visible"/>
                                      </p:to>
                                    </p:set>
                                    <p:animEffect transition="in" filter="dissolve">
                                      <p:cBhvr>
                                        <p:cTn id="33" dur="500"/>
                                        <p:tgtEl>
                                          <p:spTgt spid="467971">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467971">
                                            <p:txEl>
                                              <p:pRg st="6" end="6"/>
                                            </p:txEl>
                                          </p:spTgt>
                                        </p:tgtEl>
                                        <p:attrNameLst>
                                          <p:attrName>style.visibility</p:attrName>
                                        </p:attrNameLst>
                                      </p:cBhvr>
                                      <p:to>
                                        <p:strVal val="visible"/>
                                      </p:to>
                                    </p:set>
                                    <p:animEffect transition="in" filter="dissolve">
                                      <p:cBhvr>
                                        <p:cTn id="38" dur="500"/>
                                        <p:tgtEl>
                                          <p:spTgt spid="46797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7970" grpId="0" autoUpdateAnimBg="0"/>
      <p:bldP spid="467971" grpId="0" build="p" bldLvl="3"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62" name="Text Box 2"/>
          <p:cNvSpPr txBox="1">
            <a:spLocks noChangeArrowheads="1"/>
          </p:cNvSpPr>
          <p:nvPr/>
        </p:nvSpPr>
        <p:spPr bwMode="auto">
          <a:xfrm>
            <a:off x="0" y="1497330"/>
            <a:ext cx="9144000" cy="1169551"/>
          </a:xfrm>
          <a:prstGeom prst="rect">
            <a:avLst/>
          </a:prstGeom>
          <a:solidFill>
            <a:schemeClr val="accent3">
              <a:lumMod val="60000"/>
              <a:lumOff val="40000"/>
            </a:schemeClr>
          </a:solidFill>
          <a:ln w="9525">
            <a:noFill/>
            <a:miter lim="800000"/>
            <a:headEnd/>
            <a:tailEnd/>
          </a:ln>
        </p:spPr>
        <p:txBody>
          <a:bodyPr wrap="square" lIns="457200" tIns="91440" rIns="457200" bIns="91440" anchor="ctr">
            <a:spAutoFit/>
          </a:bodyPr>
          <a:lstStyle/>
          <a:p>
            <a:pPr algn="ctr">
              <a:spcBef>
                <a:spcPct val="50000"/>
              </a:spcBef>
              <a:buFontTx/>
              <a:buNone/>
            </a:pPr>
            <a:r>
              <a:rPr kumimoji="0" lang="en-US" altLang="en-US" sz="3200" b="1" dirty="0">
                <a:latin typeface="Calisto MT" pitchFamily="18" charset="0"/>
              </a:rPr>
              <a:t>Elasticity of supply is a measure of the way quantity supplied reacts to a change in price.</a:t>
            </a:r>
          </a:p>
        </p:txBody>
      </p:sp>
      <p:sp>
        <p:nvSpPr>
          <p:cNvPr id="450563" name="Rectangle 3"/>
          <p:cNvSpPr>
            <a:spLocks noGrp="1" noChangeArrowheads="1"/>
          </p:cNvSpPr>
          <p:nvPr>
            <p:ph type="title"/>
          </p:nvPr>
        </p:nvSpPr>
        <p:spPr/>
        <p:txBody>
          <a:bodyPr>
            <a:normAutofit fontScale="90000"/>
          </a:bodyPr>
          <a:lstStyle/>
          <a:p>
            <a:pPr algn="ctr">
              <a:defRPr/>
            </a:pPr>
            <a:r>
              <a:rPr lang="en-US" altLang="en-US" sz="4800" dirty="0" smtClean="0">
                <a:solidFill>
                  <a:schemeClr val="tx1"/>
                </a:solidFill>
                <a:effectLst/>
                <a:latin typeface="Calisto MT" pitchFamily="18" charset="0"/>
              </a:rPr>
              <a:t>Elasticity</a:t>
            </a:r>
            <a:r>
              <a:rPr lang="en-US" altLang="en-US" dirty="0" smtClean="0">
                <a:solidFill>
                  <a:schemeClr val="tx1"/>
                </a:solidFill>
                <a:effectLst/>
                <a:latin typeface="Calisto MT" pitchFamily="18" charset="0"/>
              </a:rPr>
              <a:t> of </a:t>
            </a:r>
            <a:r>
              <a:rPr lang="en-US" altLang="en-US" sz="4400" dirty="0" smtClean="0">
                <a:solidFill>
                  <a:schemeClr val="tx1"/>
                </a:solidFill>
                <a:effectLst/>
                <a:latin typeface="Calisto MT" pitchFamily="18" charset="0"/>
              </a:rPr>
              <a:t>Supply</a:t>
            </a:r>
            <a:endParaRPr lang="en-US" altLang="en-US" dirty="0" smtClean="0">
              <a:solidFill>
                <a:schemeClr val="tx1"/>
              </a:solidFill>
              <a:effectLst/>
              <a:latin typeface="Calisto MT" pitchFamily="18" charset="0"/>
            </a:endParaRPr>
          </a:p>
        </p:txBody>
      </p:sp>
      <p:sp>
        <p:nvSpPr>
          <p:cNvPr id="450564" name="Rectangle 4"/>
          <p:cNvSpPr>
            <a:spLocks noGrp="1" noChangeArrowheads="1"/>
          </p:cNvSpPr>
          <p:nvPr>
            <p:ph sz="half" idx="1"/>
          </p:nvPr>
        </p:nvSpPr>
        <p:spPr>
          <a:xfrm>
            <a:off x="342900" y="2828925"/>
            <a:ext cx="4229100" cy="2695575"/>
          </a:xfrm>
        </p:spPr>
        <p:txBody>
          <a:bodyPr/>
          <a:lstStyle/>
          <a:p>
            <a:r>
              <a:rPr lang="en-US" altLang="en-US" sz="3200" dirty="0" smtClean="0">
                <a:latin typeface="Calisto MT" pitchFamily="18" charset="0"/>
              </a:rPr>
              <a:t>If supply is not very responsive to changes in price, it </a:t>
            </a:r>
            <a:r>
              <a:rPr lang="en-US" altLang="en-US" sz="3600" dirty="0" smtClean="0">
                <a:latin typeface="Calisto MT" pitchFamily="18" charset="0"/>
              </a:rPr>
              <a:t>is</a:t>
            </a:r>
            <a:r>
              <a:rPr lang="en-US" altLang="en-US" sz="3200" dirty="0" smtClean="0">
                <a:latin typeface="Calisto MT" pitchFamily="18" charset="0"/>
              </a:rPr>
              <a:t> inelastic.</a:t>
            </a:r>
          </a:p>
        </p:txBody>
      </p:sp>
      <p:sp>
        <p:nvSpPr>
          <p:cNvPr id="450565" name="Rectangle 5"/>
          <p:cNvSpPr>
            <a:spLocks noGrp="1" noChangeArrowheads="1"/>
          </p:cNvSpPr>
          <p:nvPr>
            <p:ph sz="half" idx="2"/>
          </p:nvPr>
        </p:nvSpPr>
        <p:spPr>
          <a:xfrm>
            <a:off x="4686300" y="2924175"/>
            <a:ext cx="4229100" cy="2600325"/>
          </a:xfrm>
        </p:spPr>
        <p:txBody>
          <a:bodyPr/>
          <a:lstStyle/>
          <a:p>
            <a:r>
              <a:rPr lang="en-US" altLang="en-US" sz="3200" dirty="0" smtClean="0">
                <a:latin typeface="Calisto MT" pitchFamily="18" charset="0"/>
              </a:rPr>
              <a:t>If supply is very sensitive to changes in price it is elastic.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50563"/>
                                        </p:tgtEl>
                                        <p:attrNameLst>
                                          <p:attrName>style.visibility</p:attrName>
                                        </p:attrNameLst>
                                      </p:cBhvr>
                                      <p:to>
                                        <p:strVal val="visible"/>
                                      </p:to>
                                    </p:set>
                                    <p:anim calcmode="lin" valueType="num">
                                      <p:cBhvr additive="base">
                                        <p:cTn id="7" dur="500" fill="hold"/>
                                        <p:tgtEl>
                                          <p:spTgt spid="450563"/>
                                        </p:tgtEl>
                                        <p:attrNameLst>
                                          <p:attrName>ppt_x</p:attrName>
                                        </p:attrNameLst>
                                      </p:cBhvr>
                                      <p:tavLst>
                                        <p:tav tm="0">
                                          <p:val>
                                            <p:strVal val="#ppt_x"/>
                                          </p:val>
                                        </p:tav>
                                        <p:tav tm="100000">
                                          <p:val>
                                            <p:strVal val="#ppt_x"/>
                                          </p:val>
                                        </p:tav>
                                      </p:tavLst>
                                    </p:anim>
                                    <p:anim calcmode="lin" valueType="num">
                                      <p:cBhvr additive="base">
                                        <p:cTn id="8" dur="500" fill="hold"/>
                                        <p:tgtEl>
                                          <p:spTgt spid="45056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72" fill="hold" grpId="0" nodeType="clickEffect">
                                  <p:stCondLst>
                                    <p:cond delay="0"/>
                                  </p:stCondLst>
                                  <p:childTnLst>
                                    <p:set>
                                      <p:cBhvr>
                                        <p:cTn id="12" dur="1" fill="hold">
                                          <p:stCondLst>
                                            <p:cond delay="0"/>
                                          </p:stCondLst>
                                        </p:cTn>
                                        <p:tgtEl>
                                          <p:spTgt spid="450562"/>
                                        </p:tgtEl>
                                        <p:attrNameLst>
                                          <p:attrName>style.visibility</p:attrName>
                                        </p:attrNameLst>
                                      </p:cBhvr>
                                      <p:to>
                                        <p:strVal val="visible"/>
                                      </p:to>
                                    </p:set>
                                    <p:anim calcmode="lin" valueType="num">
                                      <p:cBhvr>
                                        <p:cTn id="13" dur="500" fill="hold"/>
                                        <p:tgtEl>
                                          <p:spTgt spid="450562"/>
                                        </p:tgtEl>
                                        <p:attrNameLst>
                                          <p:attrName>ppt_w</p:attrName>
                                        </p:attrNameLst>
                                      </p:cBhvr>
                                      <p:tavLst>
                                        <p:tav tm="0">
                                          <p:val>
                                            <p:strVal val="2/3*#ppt_w"/>
                                          </p:val>
                                        </p:tav>
                                        <p:tav tm="100000">
                                          <p:val>
                                            <p:strVal val="#ppt_w"/>
                                          </p:val>
                                        </p:tav>
                                      </p:tavLst>
                                    </p:anim>
                                    <p:anim calcmode="lin" valueType="num">
                                      <p:cBhvr>
                                        <p:cTn id="14" dur="500" fill="hold"/>
                                        <p:tgtEl>
                                          <p:spTgt spid="450562"/>
                                        </p:tgtEl>
                                        <p:attrNameLst>
                                          <p:attrName>ppt_h</p:attrName>
                                        </p:attrNameLst>
                                      </p:cBhvr>
                                      <p:tavLst>
                                        <p:tav tm="0">
                                          <p:val>
                                            <p:strVal val="2/3*#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450564">
                                            <p:txEl>
                                              <p:pRg st="0" end="0"/>
                                            </p:txEl>
                                          </p:spTgt>
                                        </p:tgtEl>
                                        <p:attrNameLst>
                                          <p:attrName>style.visibility</p:attrName>
                                        </p:attrNameLst>
                                      </p:cBhvr>
                                      <p:to>
                                        <p:strVal val="visible"/>
                                      </p:to>
                                    </p:set>
                                    <p:animEffect transition="in" filter="dissolve">
                                      <p:cBhvr>
                                        <p:cTn id="19" dur="500"/>
                                        <p:tgtEl>
                                          <p:spTgt spid="450564">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450565">
                                            <p:txEl>
                                              <p:pRg st="0" end="0"/>
                                            </p:txEl>
                                          </p:spTgt>
                                        </p:tgtEl>
                                        <p:attrNameLst>
                                          <p:attrName>style.visibility</p:attrName>
                                        </p:attrNameLst>
                                      </p:cBhvr>
                                      <p:to>
                                        <p:strVal val="visible"/>
                                      </p:to>
                                    </p:set>
                                    <p:animEffect transition="in" filter="dissolve">
                                      <p:cBhvr>
                                        <p:cTn id="24" dur="500"/>
                                        <p:tgtEl>
                                          <p:spTgt spid="4505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62" grpId="0" animBg="1" autoUpdateAnimBg="0"/>
      <p:bldP spid="450563" grpId="0" autoUpdateAnimBg="0"/>
      <p:bldP spid="450564" grpId="0" build="p" bldLvl="2" autoUpdateAnimBg="0"/>
      <p:bldP spid="450565" grpId="0" build="p" bldLvl="2"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86" name="Rectangle 2"/>
          <p:cNvSpPr>
            <a:spLocks noChangeArrowheads="1"/>
          </p:cNvSpPr>
          <p:nvPr/>
        </p:nvSpPr>
        <p:spPr bwMode="auto">
          <a:xfrm>
            <a:off x="384175" y="1733550"/>
            <a:ext cx="8429625" cy="3865563"/>
          </a:xfrm>
          <a:prstGeom prst="rect">
            <a:avLst/>
          </a:prstGeom>
          <a:solidFill>
            <a:srgbClr val="96C8FA"/>
          </a:solidFill>
          <a:ln w="9525">
            <a:noFill/>
            <a:miter lim="800000"/>
            <a:headEnd/>
            <a:tailEnd/>
          </a:ln>
        </p:spPr>
        <p:txBody>
          <a:bodyPr wrap="none" anchor="ctr"/>
          <a:lstStyle/>
          <a:p>
            <a:endParaRPr lang="en-US"/>
          </a:p>
        </p:txBody>
      </p:sp>
      <p:sp>
        <p:nvSpPr>
          <p:cNvPr id="451590" name="Rectangle 6"/>
          <p:cNvSpPr>
            <a:spLocks noGrp="1" noChangeArrowheads="1"/>
          </p:cNvSpPr>
          <p:nvPr>
            <p:ph type="title"/>
          </p:nvPr>
        </p:nvSpPr>
        <p:spPr>
          <a:xfrm>
            <a:off x="-243840" y="0"/>
            <a:ext cx="9784080" cy="1097280"/>
          </a:xfrm>
        </p:spPr>
        <p:txBody>
          <a:bodyPr>
            <a:normAutofit/>
          </a:bodyPr>
          <a:lstStyle/>
          <a:p>
            <a:pPr>
              <a:defRPr/>
            </a:pPr>
            <a:r>
              <a:rPr lang="en-US" altLang="en-US" sz="3200" dirty="0" smtClean="0">
                <a:effectLst/>
                <a:latin typeface="Copperplate Gothic Bold" pitchFamily="34" charset="0"/>
              </a:rPr>
              <a:t>What Affects Elasticity of Supply?</a:t>
            </a:r>
            <a:endParaRPr lang="en-US" altLang="en-US" sz="3200" dirty="0" smtClean="0"/>
          </a:p>
        </p:txBody>
      </p:sp>
      <p:sp>
        <p:nvSpPr>
          <p:cNvPr id="451587" name="Rectangle 3"/>
          <p:cNvSpPr>
            <a:spLocks noGrp="1" noChangeArrowheads="1"/>
          </p:cNvSpPr>
          <p:nvPr>
            <p:ph type="body" sz="half" idx="4294967295"/>
          </p:nvPr>
        </p:nvSpPr>
        <p:spPr>
          <a:xfrm>
            <a:off x="1141095" y="2196148"/>
            <a:ext cx="7439025" cy="2947987"/>
          </a:xfrm>
          <a:solidFill>
            <a:srgbClr val="3C99F6"/>
          </a:solidFill>
        </p:spPr>
        <p:txBody>
          <a:bodyPr>
            <a:normAutofit fontScale="92500" lnSpcReduction="20000"/>
          </a:bodyPr>
          <a:lstStyle/>
          <a:p>
            <a:pPr algn="ctr">
              <a:buFontTx/>
              <a:buNone/>
            </a:pPr>
            <a:r>
              <a:rPr lang="en-US" altLang="en-US" sz="22900" smtClean="0">
                <a:solidFill>
                  <a:srgbClr val="FFFFFF"/>
                </a:solidFill>
                <a:latin typeface="Copperplate Gothic Bold" pitchFamily="34" charset="0"/>
              </a:rPr>
              <a:t>Time</a:t>
            </a:r>
            <a:endParaRPr lang="en-US" altLang="en-US" sz="2400" smtClean="0">
              <a:solidFill>
                <a:srgbClr val="FFFFFF"/>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51590"/>
                                        </p:tgtEl>
                                        <p:attrNameLst>
                                          <p:attrName>style.visibility</p:attrName>
                                        </p:attrNameLst>
                                      </p:cBhvr>
                                      <p:to>
                                        <p:strVal val="visible"/>
                                      </p:to>
                                    </p:set>
                                    <p:anim calcmode="lin" valueType="num">
                                      <p:cBhvr additive="base">
                                        <p:cTn id="7" dur="500" fill="hold"/>
                                        <p:tgtEl>
                                          <p:spTgt spid="451590"/>
                                        </p:tgtEl>
                                        <p:attrNameLst>
                                          <p:attrName>ppt_x</p:attrName>
                                        </p:attrNameLst>
                                      </p:cBhvr>
                                      <p:tavLst>
                                        <p:tav tm="0">
                                          <p:val>
                                            <p:strVal val="#ppt_x"/>
                                          </p:val>
                                        </p:tav>
                                        <p:tav tm="100000">
                                          <p:val>
                                            <p:strVal val="#ppt_x"/>
                                          </p:val>
                                        </p:tav>
                                      </p:tavLst>
                                    </p:anim>
                                    <p:anim calcmode="lin" valueType="num">
                                      <p:cBhvr additive="base">
                                        <p:cTn id="8" dur="500" fill="hold"/>
                                        <p:tgtEl>
                                          <p:spTgt spid="45159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51587">
                                            <p:txEl>
                                              <p:pRg st="0" end="0"/>
                                            </p:txEl>
                                          </p:spTgt>
                                        </p:tgtEl>
                                        <p:attrNameLst>
                                          <p:attrName>style.visibility</p:attrName>
                                        </p:attrNameLst>
                                      </p:cBhvr>
                                      <p:to>
                                        <p:strVal val="visible"/>
                                      </p:to>
                                    </p:set>
                                    <p:anim calcmode="lin" valueType="num">
                                      <p:cBhvr additive="base">
                                        <p:cTn id="13" dur="500" fill="hold"/>
                                        <p:tgtEl>
                                          <p:spTgt spid="45158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158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590" grpId="0" autoUpdateAnimBg="0"/>
      <p:bldP spid="451587" grpId="0" build="p" autoUpdateAnimBg="0" rev="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subTitle" idx="1"/>
          </p:nvPr>
        </p:nvSpPr>
        <p:spPr/>
        <p:txBody>
          <a:bodyPr/>
          <a:lstStyle/>
          <a:p>
            <a:r>
              <a:rPr lang="en-US" smtClean="0"/>
              <a:t>Essential Questions:  Chapter 6</a:t>
            </a:r>
          </a:p>
        </p:txBody>
      </p:sp>
      <p:sp>
        <p:nvSpPr>
          <p:cNvPr id="25603" name="Rectangle 1027"/>
          <p:cNvSpPr>
            <a:spLocks noChangeArrowheads="1"/>
          </p:cNvSpPr>
          <p:nvPr/>
        </p:nvSpPr>
        <p:spPr bwMode="auto">
          <a:xfrm>
            <a:off x="1497330" y="457200"/>
            <a:ext cx="6267450" cy="952500"/>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wrap="none" anchor="ctr"/>
          <a:lstStyle/>
          <a:p>
            <a:pPr algn="ctr">
              <a:buFontTx/>
              <a:buNone/>
            </a:pPr>
            <a:r>
              <a:rPr lang="en-US" sz="5400" dirty="0">
                <a:latin typeface="Arial" charset="0"/>
              </a:rPr>
              <a:t>Chapter 6: Prices</a:t>
            </a:r>
          </a:p>
        </p:txBody>
      </p:sp>
      <p:pic>
        <p:nvPicPr>
          <p:cNvPr id="25604" name="Picture 1028"/>
          <p:cNvPicPr>
            <a:picLocks noChangeAspect="1" noChangeArrowheads="1"/>
          </p:cNvPicPr>
          <p:nvPr/>
        </p:nvPicPr>
        <p:blipFill>
          <a:blip r:embed="rId2" cstate="print"/>
          <a:srcRect/>
          <a:stretch>
            <a:fillRect/>
          </a:stretch>
        </p:blipFill>
        <p:spPr bwMode="auto">
          <a:xfrm>
            <a:off x="0" y="1566862"/>
            <a:ext cx="9144000" cy="5291138"/>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2001520"/>
            <a:ext cx="9144000" cy="4037013"/>
            <a:chOff x="0" y="1104"/>
            <a:chExt cx="5760" cy="2543"/>
          </a:xfrm>
        </p:grpSpPr>
        <p:pic>
          <p:nvPicPr>
            <p:cNvPr id="27690" name="Picture 3"/>
            <p:cNvPicPr>
              <a:picLocks noChangeAspect="1" noChangeArrowheads="1"/>
            </p:cNvPicPr>
            <p:nvPr/>
          </p:nvPicPr>
          <p:blipFill>
            <a:blip r:embed="rId2" cstate="print"/>
            <a:srcRect/>
            <a:stretch>
              <a:fillRect/>
            </a:stretch>
          </p:blipFill>
          <p:spPr bwMode="auto">
            <a:xfrm>
              <a:off x="0" y="1104"/>
              <a:ext cx="5760" cy="2543"/>
            </a:xfrm>
            <a:prstGeom prst="rect">
              <a:avLst/>
            </a:prstGeom>
            <a:noFill/>
            <a:ln w="9525">
              <a:noFill/>
              <a:miter lim="800000"/>
              <a:headEnd/>
              <a:tailEnd/>
            </a:ln>
          </p:spPr>
        </p:pic>
        <p:sp>
          <p:nvSpPr>
            <p:cNvPr id="27691" name="Text Box 4"/>
            <p:cNvSpPr txBox="1">
              <a:spLocks noChangeArrowheads="1"/>
            </p:cNvSpPr>
            <p:nvPr/>
          </p:nvSpPr>
          <p:spPr bwMode="auto">
            <a:xfrm rot="-5400000">
              <a:off x="-66" y="2270"/>
              <a:ext cx="877"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Price per slice</a:t>
              </a:r>
              <a:endParaRPr kumimoji="0" lang="en-US" altLang="en-US" sz="2000" b="1">
                <a:latin typeface="Arial" charset="0"/>
              </a:endParaRPr>
            </a:p>
          </p:txBody>
        </p:sp>
        <p:sp>
          <p:nvSpPr>
            <p:cNvPr id="27692" name="Text Box 5"/>
            <p:cNvSpPr txBox="1">
              <a:spLocks noChangeArrowheads="1"/>
            </p:cNvSpPr>
            <p:nvPr/>
          </p:nvSpPr>
          <p:spPr bwMode="auto">
            <a:xfrm>
              <a:off x="1034" y="1440"/>
              <a:ext cx="1536"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Equilibrium Point</a:t>
              </a:r>
              <a:endParaRPr kumimoji="0" lang="en-US" altLang="en-US" sz="2000" b="1">
                <a:latin typeface="Arial" charset="0"/>
              </a:endParaRPr>
            </a:p>
          </p:txBody>
        </p:sp>
        <p:sp>
          <p:nvSpPr>
            <p:cNvPr id="27693" name="Text Box 6"/>
            <p:cNvSpPr txBox="1">
              <a:spLocks noChangeArrowheads="1"/>
            </p:cNvSpPr>
            <p:nvPr/>
          </p:nvSpPr>
          <p:spPr bwMode="auto">
            <a:xfrm>
              <a:off x="240" y="1228"/>
              <a:ext cx="1344" cy="212"/>
            </a:xfrm>
            <a:prstGeom prst="rect">
              <a:avLst/>
            </a:prstGeom>
            <a:noFill/>
            <a:ln w="9525">
              <a:noFill/>
              <a:miter lim="800000"/>
              <a:headEnd/>
              <a:tailEnd/>
            </a:ln>
          </p:spPr>
          <p:txBody>
            <a:bodyPr>
              <a:spAutoFit/>
            </a:bodyPr>
            <a:lstStyle/>
            <a:p>
              <a:pPr>
                <a:spcBef>
                  <a:spcPct val="50000"/>
                </a:spcBef>
                <a:buFontTx/>
                <a:buNone/>
              </a:pPr>
              <a:r>
                <a:rPr kumimoji="0" lang="en-US" altLang="en-US" sz="1600" b="1">
                  <a:solidFill>
                    <a:srgbClr val="FFFFFF"/>
                  </a:solidFill>
                  <a:latin typeface="Arial" charset="0"/>
                </a:rPr>
                <a:t>Finding Equilibrium</a:t>
              </a:r>
            </a:p>
          </p:txBody>
        </p:sp>
        <p:sp>
          <p:nvSpPr>
            <p:cNvPr id="27694" name="Text Box 7"/>
            <p:cNvSpPr txBox="1">
              <a:spLocks noChangeArrowheads="1"/>
            </p:cNvSpPr>
            <p:nvPr/>
          </p:nvSpPr>
          <p:spPr bwMode="auto">
            <a:xfrm>
              <a:off x="3068" y="1699"/>
              <a:ext cx="480" cy="40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Price of a slice of pizza</a:t>
              </a:r>
              <a:endParaRPr kumimoji="0" lang="en-US" altLang="en-US" sz="2000" b="1">
                <a:latin typeface="Arial" charset="0"/>
              </a:endParaRPr>
            </a:p>
          </p:txBody>
        </p:sp>
        <p:sp>
          <p:nvSpPr>
            <p:cNvPr id="27695" name="Text Box 8"/>
            <p:cNvSpPr txBox="1">
              <a:spLocks noChangeArrowheads="1"/>
            </p:cNvSpPr>
            <p:nvPr/>
          </p:nvSpPr>
          <p:spPr bwMode="auto">
            <a:xfrm>
              <a:off x="3552" y="1757"/>
              <a:ext cx="672" cy="288"/>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Quantity demanded</a:t>
              </a:r>
              <a:endParaRPr kumimoji="0" lang="en-US" altLang="en-US" sz="2000" b="1">
                <a:latin typeface="Arial" charset="0"/>
              </a:endParaRPr>
            </a:p>
          </p:txBody>
        </p:sp>
        <p:sp>
          <p:nvSpPr>
            <p:cNvPr id="27696" name="Text Box 9"/>
            <p:cNvSpPr txBox="1">
              <a:spLocks noChangeArrowheads="1"/>
            </p:cNvSpPr>
            <p:nvPr/>
          </p:nvSpPr>
          <p:spPr bwMode="auto">
            <a:xfrm>
              <a:off x="4080" y="1757"/>
              <a:ext cx="720" cy="288"/>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Quantity supplied</a:t>
              </a:r>
              <a:endParaRPr kumimoji="0" lang="en-US" altLang="en-US" sz="2000" b="1">
                <a:latin typeface="Arial" charset="0"/>
              </a:endParaRPr>
            </a:p>
          </p:txBody>
        </p:sp>
        <p:sp>
          <p:nvSpPr>
            <p:cNvPr id="27697" name="Text Box 10"/>
            <p:cNvSpPr txBox="1">
              <a:spLocks noChangeArrowheads="1"/>
            </p:cNvSpPr>
            <p:nvPr/>
          </p:nvSpPr>
          <p:spPr bwMode="auto">
            <a:xfrm>
              <a:off x="4944" y="1814"/>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Result</a:t>
              </a:r>
              <a:endParaRPr kumimoji="0" lang="en-US" altLang="en-US" sz="2000" b="1">
                <a:latin typeface="Arial" charset="0"/>
              </a:endParaRPr>
            </a:p>
          </p:txBody>
        </p:sp>
        <p:sp>
          <p:nvSpPr>
            <p:cNvPr id="27698" name="Text Box 11"/>
            <p:cNvSpPr txBox="1">
              <a:spLocks noChangeArrowheads="1"/>
            </p:cNvSpPr>
            <p:nvPr/>
          </p:nvSpPr>
          <p:spPr bwMode="auto">
            <a:xfrm>
              <a:off x="3072" y="1488"/>
              <a:ext cx="2544"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Combined Supply and Demand Schedule</a:t>
              </a:r>
              <a:endParaRPr kumimoji="0" lang="en-US" altLang="en-US" sz="2000" b="1">
                <a:latin typeface="Arial" charset="0"/>
              </a:endParaRPr>
            </a:p>
          </p:txBody>
        </p:sp>
        <p:sp>
          <p:nvSpPr>
            <p:cNvPr id="27699" name="Text Box 12"/>
            <p:cNvSpPr txBox="1">
              <a:spLocks noChangeArrowheads="1"/>
            </p:cNvSpPr>
            <p:nvPr/>
          </p:nvSpPr>
          <p:spPr bwMode="auto">
            <a:xfrm>
              <a:off x="3068" y="211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 .50</a:t>
              </a:r>
              <a:endParaRPr kumimoji="0" lang="en-US" altLang="en-US" sz="2000">
                <a:latin typeface="Arial" charset="0"/>
              </a:endParaRPr>
            </a:p>
          </p:txBody>
        </p:sp>
        <p:sp>
          <p:nvSpPr>
            <p:cNvPr id="27700" name="Text Box 13"/>
            <p:cNvSpPr txBox="1">
              <a:spLocks noChangeArrowheads="1"/>
            </p:cNvSpPr>
            <p:nvPr/>
          </p:nvSpPr>
          <p:spPr bwMode="auto">
            <a:xfrm>
              <a:off x="3648" y="211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300</a:t>
              </a:r>
              <a:endParaRPr kumimoji="0" lang="en-US" altLang="en-US" sz="2000">
                <a:latin typeface="Arial" charset="0"/>
              </a:endParaRPr>
            </a:p>
          </p:txBody>
        </p:sp>
        <p:sp>
          <p:nvSpPr>
            <p:cNvPr id="27701" name="Text Box 14"/>
            <p:cNvSpPr txBox="1">
              <a:spLocks noChangeArrowheads="1"/>
            </p:cNvSpPr>
            <p:nvPr/>
          </p:nvSpPr>
          <p:spPr bwMode="auto">
            <a:xfrm>
              <a:off x="4176" y="211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100</a:t>
              </a:r>
              <a:endParaRPr kumimoji="0" lang="en-US" altLang="en-US" sz="2000">
                <a:latin typeface="Arial" charset="0"/>
              </a:endParaRPr>
            </a:p>
          </p:txBody>
        </p:sp>
        <p:sp>
          <p:nvSpPr>
            <p:cNvPr id="27702" name="Text Box 15"/>
            <p:cNvSpPr txBox="1">
              <a:spLocks noChangeArrowheads="1"/>
            </p:cNvSpPr>
            <p:nvPr/>
          </p:nvSpPr>
          <p:spPr bwMode="auto">
            <a:xfrm>
              <a:off x="408" y="1532"/>
              <a:ext cx="384" cy="1456"/>
            </a:xfrm>
            <a:prstGeom prst="rect">
              <a:avLst/>
            </a:prstGeom>
            <a:noFill/>
            <a:ln w="9525">
              <a:noFill/>
              <a:miter lim="800000"/>
              <a:headEnd/>
              <a:tailEnd/>
            </a:ln>
          </p:spPr>
          <p:txBody>
            <a:bodyPr>
              <a:spAutoFit/>
            </a:bodyPr>
            <a:lstStyle/>
            <a:p>
              <a:pPr algn="r">
                <a:lnSpc>
                  <a:spcPct val="130000"/>
                </a:lnSpc>
                <a:spcBef>
                  <a:spcPct val="50000"/>
                </a:spcBef>
                <a:buFontTx/>
                <a:buNone/>
              </a:pPr>
              <a:r>
                <a:rPr kumimoji="0" lang="en-US" altLang="en-US" sz="1200">
                  <a:latin typeface="Arial" charset="0"/>
                </a:rPr>
                <a:t>$3.50</a:t>
              </a:r>
            </a:p>
            <a:p>
              <a:pPr algn="r">
                <a:lnSpc>
                  <a:spcPct val="130000"/>
                </a:lnSpc>
                <a:spcBef>
                  <a:spcPct val="50000"/>
                </a:spcBef>
                <a:buFontTx/>
                <a:buNone/>
              </a:pPr>
              <a:r>
                <a:rPr kumimoji="0" lang="en-US" altLang="en-US" sz="1200">
                  <a:latin typeface="Arial" charset="0"/>
                </a:rPr>
                <a:t>$3.00</a:t>
              </a:r>
            </a:p>
            <a:p>
              <a:pPr algn="r">
                <a:lnSpc>
                  <a:spcPct val="130000"/>
                </a:lnSpc>
                <a:spcBef>
                  <a:spcPct val="50000"/>
                </a:spcBef>
                <a:buFontTx/>
                <a:buNone/>
              </a:pPr>
              <a:r>
                <a:rPr kumimoji="0" lang="en-US" altLang="en-US" sz="1200">
                  <a:latin typeface="Arial" charset="0"/>
                </a:rPr>
                <a:t>$2.50</a:t>
              </a:r>
            </a:p>
            <a:p>
              <a:pPr algn="r">
                <a:lnSpc>
                  <a:spcPct val="130000"/>
                </a:lnSpc>
                <a:spcBef>
                  <a:spcPct val="50000"/>
                </a:spcBef>
                <a:buFontTx/>
                <a:buNone/>
              </a:pPr>
              <a:r>
                <a:rPr kumimoji="0" lang="en-US" altLang="en-US" sz="1200">
                  <a:latin typeface="Arial" charset="0"/>
                </a:rPr>
                <a:t>$2.00</a:t>
              </a:r>
            </a:p>
            <a:p>
              <a:pPr algn="r">
                <a:lnSpc>
                  <a:spcPct val="130000"/>
                </a:lnSpc>
                <a:spcBef>
                  <a:spcPct val="50000"/>
                </a:spcBef>
                <a:buFontTx/>
                <a:buNone/>
              </a:pPr>
              <a:r>
                <a:rPr kumimoji="0" lang="en-US" altLang="en-US" sz="1200">
                  <a:latin typeface="Arial" charset="0"/>
                </a:rPr>
                <a:t>$1.50</a:t>
              </a:r>
            </a:p>
            <a:p>
              <a:pPr algn="r">
                <a:lnSpc>
                  <a:spcPct val="130000"/>
                </a:lnSpc>
                <a:spcBef>
                  <a:spcPct val="50000"/>
                </a:spcBef>
                <a:buFontTx/>
                <a:buNone/>
              </a:pPr>
              <a:r>
                <a:rPr kumimoji="0" lang="en-US" altLang="en-US" sz="1200">
                  <a:latin typeface="Arial" charset="0"/>
                </a:rPr>
                <a:t>$1.00</a:t>
              </a:r>
            </a:p>
            <a:p>
              <a:pPr algn="r">
                <a:lnSpc>
                  <a:spcPct val="130000"/>
                </a:lnSpc>
                <a:spcBef>
                  <a:spcPct val="50000"/>
                </a:spcBef>
                <a:buFontTx/>
                <a:buNone/>
              </a:pPr>
              <a:r>
                <a:rPr kumimoji="0" lang="en-US" altLang="en-US" sz="1200">
                  <a:latin typeface="Arial" charset="0"/>
                </a:rPr>
                <a:t>$.50</a:t>
              </a:r>
              <a:endParaRPr kumimoji="0" lang="en-US" altLang="en-US" sz="2000">
                <a:latin typeface="Arial" charset="0"/>
              </a:endParaRPr>
            </a:p>
          </p:txBody>
        </p:sp>
        <p:sp>
          <p:nvSpPr>
            <p:cNvPr id="27703" name="Text Box 16"/>
            <p:cNvSpPr txBox="1">
              <a:spLocks noChangeArrowheads="1"/>
            </p:cNvSpPr>
            <p:nvPr/>
          </p:nvSpPr>
          <p:spPr bwMode="auto">
            <a:xfrm>
              <a:off x="1008" y="3331"/>
              <a:ext cx="1536"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Slices of pizza per day</a:t>
              </a:r>
              <a:endParaRPr kumimoji="0" lang="en-US" altLang="en-US" sz="2000" b="1">
                <a:latin typeface="Arial" charset="0"/>
              </a:endParaRPr>
            </a:p>
          </p:txBody>
        </p:sp>
        <p:pic>
          <p:nvPicPr>
            <p:cNvPr id="27704" name="Picture 17"/>
            <p:cNvPicPr>
              <a:picLocks noChangeAspect="1" noChangeArrowheads="1"/>
            </p:cNvPicPr>
            <p:nvPr/>
          </p:nvPicPr>
          <p:blipFill>
            <a:blip r:embed="rId3" cstate="print"/>
            <a:srcRect/>
            <a:stretch>
              <a:fillRect/>
            </a:stretch>
          </p:blipFill>
          <p:spPr bwMode="auto">
            <a:xfrm>
              <a:off x="680" y="1548"/>
              <a:ext cx="2160" cy="1728"/>
            </a:xfrm>
            <a:prstGeom prst="rect">
              <a:avLst/>
            </a:prstGeom>
            <a:noFill/>
            <a:ln w="9525">
              <a:noFill/>
              <a:miter lim="800000"/>
              <a:headEnd/>
              <a:tailEnd/>
            </a:ln>
          </p:spPr>
        </p:pic>
        <p:sp>
          <p:nvSpPr>
            <p:cNvPr id="27705" name="Text Box 18"/>
            <p:cNvSpPr txBox="1">
              <a:spLocks noChangeArrowheads="1"/>
            </p:cNvSpPr>
            <p:nvPr/>
          </p:nvSpPr>
          <p:spPr bwMode="auto">
            <a:xfrm>
              <a:off x="672" y="3120"/>
              <a:ext cx="192"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0</a:t>
              </a:r>
              <a:endParaRPr kumimoji="0" lang="en-US" altLang="en-US" sz="2000">
                <a:latin typeface="Arial" charset="0"/>
              </a:endParaRPr>
            </a:p>
          </p:txBody>
        </p:sp>
        <p:sp>
          <p:nvSpPr>
            <p:cNvPr id="27706" name="Text Box 19"/>
            <p:cNvSpPr txBox="1">
              <a:spLocks noChangeArrowheads="1"/>
            </p:cNvSpPr>
            <p:nvPr/>
          </p:nvSpPr>
          <p:spPr bwMode="auto">
            <a:xfrm>
              <a:off x="976" y="3187"/>
              <a:ext cx="272"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50</a:t>
              </a:r>
              <a:endParaRPr kumimoji="0" lang="en-US" altLang="en-US" sz="2000">
                <a:latin typeface="Arial" charset="0"/>
              </a:endParaRPr>
            </a:p>
          </p:txBody>
        </p:sp>
        <p:sp>
          <p:nvSpPr>
            <p:cNvPr id="27707" name="Text Box 20"/>
            <p:cNvSpPr txBox="1">
              <a:spLocks noChangeArrowheads="1"/>
            </p:cNvSpPr>
            <p:nvPr/>
          </p:nvSpPr>
          <p:spPr bwMode="auto">
            <a:xfrm>
              <a:off x="1200" y="3187"/>
              <a:ext cx="34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100</a:t>
              </a:r>
              <a:endParaRPr kumimoji="0" lang="en-US" altLang="en-US" sz="2000">
                <a:latin typeface="Arial" charset="0"/>
              </a:endParaRPr>
            </a:p>
          </p:txBody>
        </p:sp>
        <p:sp>
          <p:nvSpPr>
            <p:cNvPr id="27708" name="Text Box 21"/>
            <p:cNvSpPr txBox="1">
              <a:spLocks noChangeArrowheads="1"/>
            </p:cNvSpPr>
            <p:nvPr/>
          </p:nvSpPr>
          <p:spPr bwMode="auto">
            <a:xfrm>
              <a:off x="1488" y="3187"/>
              <a:ext cx="347"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150</a:t>
              </a:r>
              <a:endParaRPr kumimoji="0" lang="en-US" altLang="en-US" sz="2000">
                <a:latin typeface="Arial" charset="0"/>
              </a:endParaRPr>
            </a:p>
          </p:txBody>
        </p:sp>
        <p:sp>
          <p:nvSpPr>
            <p:cNvPr id="27709" name="Text Box 22"/>
            <p:cNvSpPr txBox="1">
              <a:spLocks noChangeArrowheads="1"/>
            </p:cNvSpPr>
            <p:nvPr/>
          </p:nvSpPr>
          <p:spPr bwMode="auto">
            <a:xfrm>
              <a:off x="1780" y="3187"/>
              <a:ext cx="284"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200</a:t>
              </a:r>
              <a:endParaRPr kumimoji="0" lang="en-US" altLang="en-US" sz="2000">
                <a:latin typeface="Arial" charset="0"/>
              </a:endParaRPr>
            </a:p>
          </p:txBody>
        </p:sp>
        <p:sp>
          <p:nvSpPr>
            <p:cNvPr id="27710" name="Text Box 23"/>
            <p:cNvSpPr txBox="1">
              <a:spLocks noChangeArrowheads="1"/>
            </p:cNvSpPr>
            <p:nvPr/>
          </p:nvSpPr>
          <p:spPr bwMode="auto">
            <a:xfrm>
              <a:off x="2034" y="3187"/>
              <a:ext cx="318"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250</a:t>
              </a:r>
              <a:endParaRPr kumimoji="0" lang="en-US" altLang="en-US" sz="2000">
                <a:latin typeface="Arial" charset="0"/>
              </a:endParaRPr>
            </a:p>
          </p:txBody>
        </p:sp>
        <p:sp>
          <p:nvSpPr>
            <p:cNvPr id="27711" name="Text Box 24"/>
            <p:cNvSpPr txBox="1">
              <a:spLocks noChangeArrowheads="1"/>
            </p:cNvSpPr>
            <p:nvPr/>
          </p:nvSpPr>
          <p:spPr bwMode="auto">
            <a:xfrm>
              <a:off x="2309" y="3187"/>
              <a:ext cx="303"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300</a:t>
              </a:r>
              <a:endParaRPr kumimoji="0" lang="en-US" altLang="en-US" sz="2000">
                <a:latin typeface="Arial" charset="0"/>
              </a:endParaRPr>
            </a:p>
          </p:txBody>
        </p:sp>
        <p:sp>
          <p:nvSpPr>
            <p:cNvPr id="27712" name="Text Box 25"/>
            <p:cNvSpPr txBox="1">
              <a:spLocks noChangeArrowheads="1"/>
            </p:cNvSpPr>
            <p:nvPr/>
          </p:nvSpPr>
          <p:spPr bwMode="auto">
            <a:xfrm>
              <a:off x="2592" y="3187"/>
              <a:ext cx="288"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350</a:t>
              </a:r>
              <a:endParaRPr kumimoji="0" lang="en-US" altLang="en-US" sz="2000">
                <a:latin typeface="Arial" charset="0"/>
              </a:endParaRPr>
            </a:p>
          </p:txBody>
        </p:sp>
        <p:sp>
          <p:nvSpPr>
            <p:cNvPr id="27713" name="Text Box 26"/>
            <p:cNvSpPr txBox="1">
              <a:spLocks noChangeArrowheads="1"/>
            </p:cNvSpPr>
            <p:nvPr/>
          </p:nvSpPr>
          <p:spPr bwMode="auto">
            <a:xfrm>
              <a:off x="960" y="283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Supply</a:t>
              </a:r>
              <a:endParaRPr kumimoji="0" lang="en-US" altLang="en-US" sz="2000">
                <a:latin typeface="Arial" charset="0"/>
              </a:endParaRPr>
            </a:p>
          </p:txBody>
        </p:sp>
        <p:sp>
          <p:nvSpPr>
            <p:cNvPr id="27714" name="Text Box 27"/>
            <p:cNvSpPr txBox="1">
              <a:spLocks noChangeArrowheads="1"/>
            </p:cNvSpPr>
            <p:nvPr/>
          </p:nvSpPr>
          <p:spPr bwMode="auto">
            <a:xfrm>
              <a:off x="2256" y="2880"/>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Demand</a:t>
              </a:r>
              <a:endParaRPr kumimoji="0" lang="en-US" altLang="en-US" sz="2000">
                <a:latin typeface="Arial" charset="0"/>
              </a:endParaRPr>
            </a:p>
          </p:txBody>
        </p:sp>
      </p:grpSp>
      <p:sp>
        <p:nvSpPr>
          <p:cNvPr id="480315" name="Rectangle 59"/>
          <p:cNvSpPr>
            <a:spLocks noGrp="1" noChangeArrowheads="1"/>
          </p:cNvSpPr>
          <p:nvPr>
            <p:ph type="title"/>
          </p:nvPr>
        </p:nvSpPr>
        <p:spPr/>
        <p:txBody>
          <a:bodyPr/>
          <a:lstStyle/>
          <a:p>
            <a:pPr>
              <a:defRPr/>
            </a:pPr>
            <a:r>
              <a:rPr lang="en-US" altLang="en-US" smtClean="0"/>
              <a:t>Balancing the Market</a:t>
            </a:r>
          </a:p>
        </p:txBody>
      </p:sp>
      <p:sp>
        <p:nvSpPr>
          <p:cNvPr id="480284" name="Rectangle 28"/>
          <p:cNvSpPr>
            <a:spLocks noGrp="1" noChangeArrowheads="1"/>
          </p:cNvSpPr>
          <p:nvPr>
            <p:ph type="body" sz="half" idx="4294967295"/>
          </p:nvPr>
        </p:nvSpPr>
        <p:spPr>
          <a:xfrm>
            <a:off x="0" y="1286828"/>
            <a:ext cx="9144000" cy="793750"/>
          </a:xfrm>
          <a:solidFill>
            <a:schemeClr val="accent3">
              <a:lumMod val="60000"/>
              <a:lumOff val="40000"/>
            </a:schemeClr>
          </a:solidFill>
        </p:spPr>
        <p:txBody>
          <a:bodyPr lIns="457200" tIns="91440" rIns="457200" bIns="91440" anchor="ctr">
            <a:spAutoFit/>
          </a:bodyPr>
          <a:lstStyle/>
          <a:p>
            <a:pPr marL="0" indent="0" algn="ctr">
              <a:spcBef>
                <a:spcPct val="50000"/>
              </a:spcBef>
              <a:buClrTx/>
              <a:buFontTx/>
              <a:buNone/>
            </a:pPr>
            <a:r>
              <a:rPr kumimoji="0" lang="en-US" altLang="en-US" dirty="0" smtClean="0">
                <a:solidFill>
                  <a:schemeClr val="tx1"/>
                </a:solidFill>
              </a:rPr>
              <a:t>The point at which quantity demanded and quantity supplied come together is known as </a:t>
            </a:r>
            <a:r>
              <a:rPr kumimoji="0" lang="en-US" altLang="en-US" dirty="0" smtClean="0">
                <a:solidFill>
                  <a:schemeClr val="accent2"/>
                </a:solidFill>
              </a:rPr>
              <a:t>equilibrium</a:t>
            </a:r>
            <a:r>
              <a:rPr kumimoji="0" lang="en-US" altLang="en-US" dirty="0" smtClean="0">
                <a:solidFill>
                  <a:schemeClr val="tx1"/>
                </a:solidFill>
              </a:rPr>
              <a:t>.</a:t>
            </a:r>
          </a:p>
        </p:txBody>
      </p:sp>
      <p:grpSp>
        <p:nvGrpSpPr>
          <p:cNvPr id="3" name="Group 29"/>
          <p:cNvGrpSpPr>
            <a:grpSpLocks/>
          </p:cNvGrpSpPr>
          <p:nvPr/>
        </p:nvGrpSpPr>
        <p:grpSpPr bwMode="auto">
          <a:xfrm>
            <a:off x="1590675" y="2954338"/>
            <a:ext cx="7324725" cy="2768600"/>
            <a:chOff x="1002" y="1733"/>
            <a:chExt cx="4614" cy="1744"/>
          </a:xfrm>
        </p:grpSpPr>
        <p:sp>
          <p:nvSpPr>
            <p:cNvPr id="27679" name="Text Box 30"/>
            <p:cNvSpPr txBox="1">
              <a:spLocks noChangeArrowheads="1"/>
            </p:cNvSpPr>
            <p:nvPr/>
          </p:nvSpPr>
          <p:spPr bwMode="auto">
            <a:xfrm>
              <a:off x="3072" y="2800"/>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$2.00</a:t>
              </a:r>
              <a:endParaRPr kumimoji="0" lang="en-US" altLang="en-US" sz="2000">
                <a:latin typeface="Arial" charset="0"/>
              </a:endParaRPr>
            </a:p>
          </p:txBody>
        </p:sp>
        <p:sp>
          <p:nvSpPr>
            <p:cNvPr id="27680" name="Text Box 31"/>
            <p:cNvSpPr txBox="1">
              <a:spLocks noChangeArrowheads="1"/>
            </p:cNvSpPr>
            <p:nvPr/>
          </p:nvSpPr>
          <p:spPr bwMode="auto">
            <a:xfrm>
              <a:off x="3072" y="3024"/>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$2.50</a:t>
              </a:r>
              <a:endParaRPr kumimoji="0" lang="en-US" altLang="en-US" sz="2000">
                <a:latin typeface="Arial" charset="0"/>
              </a:endParaRPr>
            </a:p>
          </p:txBody>
        </p:sp>
        <p:sp>
          <p:nvSpPr>
            <p:cNvPr id="27681" name="Text Box 32"/>
            <p:cNvSpPr txBox="1">
              <a:spLocks noChangeArrowheads="1"/>
            </p:cNvSpPr>
            <p:nvPr/>
          </p:nvSpPr>
          <p:spPr bwMode="auto">
            <a:xfrm>
              <a:off x="3072" y="3304"/>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$3.00</a:t>
              </a:r>
              <a:endParaRPr kumimoji="0" lang="en-US" altLang="en-US" sz="2000">
                <a:latin typeface="Arial" charset="0"/>
              </a:endParaRPr>
            </a:p>
          </p:txBody>
        </p:sp>
        <p:sp>
          <p:nvSpPr>
            <p:cNvPr id="27682" name="Text Box 33"/>
            <p:cNvSpPr txBox="1">
              <a:spLocks noChangeArrowheads="1"/>
            </p:cNvSpPr>
            <p:nvPr/>
          </p:nvSpPr>
          <p:spPr bwMode="auto">
            <a:xfrm>
              <a:off x="3632" y="2800"/>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150</a:t>
              </a:r>
              <a:endParaRPr kumimoji="0" lang="en-US" altLang="en-US" sz="2000">
                <a:latin typeface="Arial" charset="0"/>
              </a:endParaRPr>
            </a:p>
          </p:txBody>
        </p:sp>
        <p:pic>
          <p:nvPicPr>
            <p:cNvPr id="27683" name="Picture 34"/>
            <p:cNvPicPr>
              <a:picLocks noChangeAspect="1" noChangeArrowheads="1"/>
            </p:cNvPicPr>
            <p:nvPr/>
          </p:nvPicPr>
          <p:blipFill>
            <a:blip r:embed="rId4" cstate="print"/>
            <a:srcRect/>
            <a:stretch>
              <a:fillRect/>
            </a:stretch>
          </p:blipFill>
          <p:spPr bwMode="auto">
            <a:xfrm>
              <a:off x="1002" y="1733"/>
              <a:ext cx="1852" cy="874"/>
            </a:xfrm>
            <a:prstGeom prst="rect">
              <a:avLst/>
            </a:prstGeom>
            <a:noFill/>
            <a:ln w="9525">
              <a:noFill/>
              <a:miter lim="800000"/>
              <a:headEnd/>
              <a:tailEnd/>
            </a:ln>
          </p:spPr>
        </p:pic>
        <p:sp>
          <p:nvSpPr>
            <p:cNvPr id="27684" name="Text Box 35"/>
            <p:cNvSpPr txBox="1">
              <a:spLocks noChangeArrowheads="1"/>
            </p:cNvSpPr>
            <p:nvPr/>
          </p:nvSpPr>
          <p:spPr bwMode="auto">
            <a:xfrm>
              <a:off x="3632" y="3024"/>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100</a:t>
              </a:r>
              <a:endParaRPr kumimoji="0" lang="en-US" altLang="en-US" sz="2000">
                <a:latin typeface="Arial" charset="0"/>
              </a:endParaRPr>
            </a:p>
          </p:txBody>
        </p:sp>
        <p:sp>
          <p:nvSpPr>
            <p:cNvPr id="27685" name="Text Box 36"/>
            <p:cNvSpPr txBox="1">
              <a:spLocks noChangeArrowheads="1"/>
            </p:cNvSpPr>
            <p:nvPr/>
          </p:nvSpPr>
          <p:spPr bwMode="auto">
            <a:xfrm>
              <a:off x="3656" y="3304"/>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50</a:t>
              </a:r>
              <a:endParaRPr kumimoji="0" lang="en-US" altLang="en-US" sz="2000">
                <a:latin typeface="Arial" charset="0"/>
              </a:endParaRPr>
            </a:p>
          </p:txBody>
        </p:sp>
        <p:sp>
          <p:nvSpPr>
            <p:cNvPr id="27686" name="Text Box 37"/>
            <p:cNvSpPr txBox="1">
              <a:spLocks noChangeArrowheads="1"/>
            </p:cNvSpPr>
            <p:nvPr/>
          </p:nvSpPr>
          <p:spPr bwMode="auto">
            <a:xfrm>
              <a:off x="4192" y="2800"/>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250</a:t>
              </a:r>
              <a:endParaRPr kumimoji="0" lang="en-US" altLang="en-US" sz="2000">
                <a:latin typeface="Arial" charset="0"/>
              </a:endParaRPr>
            </a:p>
          </p:txBody>
        </p:sp>
        <p:sp>
          <p:nvSpPr>
            <p:cNvPr id="27687" name="Text Box 38"/>
            <p:cNvSpPr txBox="1">
              <a:spLocks noChangeArrowheads="1"/>
            </p:cNvSpPr>
            <p:nvPr/>
          </p:nvSpPr>
          <p:spPr bwMode="auto">
            <a:xfrm>
              <a:off x="4192" y="3024"/>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300</a:t>
              </a:r>
              <a:endParaRPr kumimoji="0" lang="en-US" altLang="en-US" sz="2000">
                <a:latin typeface="Arial" charset="0"/>
              </a:endParaRPr>
            </a:p>
          </p:txBody>
        </p:sp>
        <p:sp>
          <p:nvSpPr>
            <p:cNvPr id="27688" name="Text Box 39"/>
            <p:cNvSpPr txBox="1">
              <a:spLocks noChangeArrowheads="1"/>
            </p:cNvSpPr>
            <p:nvPr/>
          </p:nvSpPr>
          <p:spPr bwMode="auto">
            <a:xfrm>
              <a:off x="4192" y="3296"/>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350</a:t>
              </a:r>
              <a:endParaRPr kumimoji="0" lang="en-US" altLang="en-US" sz="2000">
                <a:latin typeface="Arial" charset="0"/>
              </a:endParaRPr>
            </a:p>
          </p:txBody>
        </p:sp>
        <p:sp>
          <p:nvSpPr>
            <p:cNvPr id="27689" name="Text Box 40"/>
            <p:cNvSpPr txBox="1">
              <a:spLocks noChangeArrowheads="1"/>
            </p:cNvSpPr>
            <p:nvPr/>
          </p:nvSpPr>
          <p:spPr bwMode="auto">
            <a:xfrm>
              <a:off x="4720" y="2954"/>
              <a:ext cx="896" cy="288"/>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Surplus from excess supply</a:t>
              </a:r>
              <a:endParaRPr kumimoji="0" lang="en-US" altLang="en-US" sz="2000">
                <a:latin typeface="Arial" charset="0"/>
              </a:endParaRPr>
            </a:p>
          </p:txBody>
        </p:sp>
      </p:grpSp>
      <p:grpSp>
        <p:nvGrpSpPr>
          <p:cNvPr id="4" name="Group 41"/>
          <p:cNvGrpSpPr>
            <a:grpSpLocks/>
          </p:cNvGrpSpPr>
          <p:nvPr/>
        </p:nvGrpSpPr>
        <p:grpSpPr bwMode="auto">
          <a:xfrm>
            <a:off x="1403350" y="3838575"/>
            <a:ext cx="7505700" cy="1416050"/>
            <a:chOff x="884" y="2290"/>
            <a:chExt cx="4728" cy="892"/>
          </a:xfrm>
        </p:grpSpPr>
        <p:sp>
          <p:nvSpPr>
            <p:cNvPr id="27669" name="Text Box 42"/>
            <p:cNvSpPr txBox="1">
              <a:spLocks noChangeArrowheads="1"/>
            </p:cNvSpPr>
            <p:nvPr/>
          </p:nvSpPr>
          <p:spPr bwMode="auto">
            <a:xfrm>
              <a:off x="3067" y="2565"/>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$1.50</a:t>
              </a:r>
              <a:endParaRPr kumimoji="0" lang="en-US" altLang="en-US" sz="2000">
                <a:latin typeface="Arial" charset="0"/>
              </a:endParaRPr>
            </a:p>
          </p:txBody>
        </p:sp>
        <p:sp>
          <p:nvSpPr>
            <p:cNvPr id="27670" name="Text Box 43"/>
            <p:cNvSpPr txBox="1">
              <a:spLocks noChangeArrowheads="1"/>
            </p:cNvSpPr>
            <p:nvPr/>
          </p:nvSpPr>
          <p:spPr bwMode="auto">
            <a:xfrm>
              <a:off x="3621" y="2565"/>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200</a:t>
              </a:r>
              <a:endParaRPr kumimoji="0" lang="en-US" altLang="en-US" sz="2000">
                <a:latin typeface="Arial" charset="0"/>
              </a:endParaRPr>
            </a:p>
          </p:txBody>
        </p:sp>
        <p:sp>
          <p:nvSpPr>
            <p:cNvPr id="27671" name="Text Box 44"/>
            <p:cNvSpPr txBox="1">
              <a:spLocks noChangeArrowheads="1"/>
            </p:cNvSpPr>
            <p:nvPr/>
          </p:nvSpPr>
          <p:spPr bwMode="auto">
            <a:xfrm>
              <a:off x="4190" y="2565"/>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200</a:t>
              </a:r>
              <a:endParaRPr kumimoji="0" lang="en-US" altLang="en-US" sz="2000">
                <a:latin typeface="Arial" charset="0"/>
              </a:endParaRPr>
            </a:p>
          </p:txBody>
        </p:sp>
        <p:sp>
          <p:nvSpPr>
            <p:cNvPr id="27672" name="Text Box 45"/>
            <p:cNvSpPr txBox="1">
              <a:spLocks noChangeArrowheads="1"/>
            </p:cNvSpPr>
            <p:nvPr/>
          </p:nvSpPr>
          <p:spPr bwMode="auto">
            <a:xfrm>
              <a:off x="4752" y="2565"/>
              <a:ext cx="86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Equilibrium</a:t>
              </a:r>
              <a:endParaRPr kumimoji="0" lang="en-US" altLang="en-US" sz="2000">
                <a:latin typeface="Arial" charset="0"/>
              </a:endParaRPr>
            </a:p>
          </p:txBody>
        </p:sp>
        <p:sp>
          <p:nvSpPr>
            <p:cNvPr id="27673" name="Text Box 46"/>
            <p:cNvSpPr txBox="1">
              <a:spLocks noChangeArrowheads="1"/>
            </p:cNvSpPr>
            <p:nvPr/>
          </p:nvSpPr>
          <p:spPr bwMode="auto">
            <a:xfrm>
              <a:off x="1063" y="2320"/>
              <a:ext cx="710" cy="312"/>
            </a:xfrm>
            <a:prstGeom prst="rect">
              <a:avLst/>
            </a:prstGeom>
            <a:noFill/>
            <a:ln w="9525">
              <a:noFill/>
              <a:miter lim="800000"/>
              <a:headEnd/>
              <a:tailEnd/>
            </a:ln>
          </p:spPr>
          <p:txBody>
            <a:bodyPr>
              <a:spAutoFit/>
            </a:bodyPr>
            <a:lstStyle/>
            <a:p>
              <a:pPr algn="ctr">
                <a:lnSpc>
                  <a:spcPct val="110000"/>
                </a:lnSpc>
                <a:spcBef>
                  <a:spcPct val="50000"/>
                </a:spcBef>
                <a:buFontTx/>
                <a:buNone/>
              </a:pPr>
              <a:r>
                <a:rPr kumimoji="0" lang="en-US" altLang="en-US" sz="1200">
                  <a:latin typeface="Arial" charset="0"/>
                </a:rPr>
                <a:t>Equilibrium Price</a:t>
              </a:r>
              <a:endParaRPr kumimoji="0" lang="en-US" altLang="en-US" sz="2000">
                <a:latin typeface="Arial" charset="0"/>
              </a:endParaRPr>
            </a:p>
          </p:txBody>
        </p:sp>
        <p:sp>
          <p:nvSpPr>
            <p:cNvPr id="27674" name="Text Box 47"/>
            <p:cNvSpPr txBox="1">
              <a:spLocks noChangeArrowheads="1"/>
            </p:cNvSpPr>
            <p:nvPr/>
          </p:nvSpPr>
          <p:spPr bwMode="auto">
            <a:xfrm>
              <a:off x="1822" y="2290"/>
              <a:ext cx="202"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b="1">
                  <a:latin typeface="Arial" charset="0"/>
                </a:rPr>
                <a:t>a</a:t>
              </a:r>
              <a:endParaRPr kumimoji="0" lang="en-US" altLang="en-US" sz="2000">
                <a:latin typeface="Arial" charset="0"/>
              </a:endParaRPr>
            </a:p>
          </p:txBody>
        </p:sp>
        <p:sp>
          <p:nvSpPr>
            <p:cNvPr id="27675" name="Text Box 48"/>
            <p:cNvSpPr txBox="1">
              <a:spLocks noChangeArrowheads="1"/>
            </p:cNvSpPr>
            <p:nvPr/>
          </p:nvSpPr>
          <p:spPr bwMode="auto">
            <a:xfrm rot="-5400000">
              <a:off x="1558" y="2671"/>
              <a:ext cx="710" cy="312"/>
            </a:xfrm>
            <a:prstGeom prst="rect">
              <a:avLst/>
            </a:prstGeom>
            <a:noFill/>
            <a:ln w="9525">
              <a:noFill/>
              <a:miter lim="800000"/>
              <a:headEnd/>
              <a:tailEnd/>
            </a:ln>
          </p:spPr>
          <p:txBody>
            <a:bodyPr>
              <a:spAutoFit/>
            </a:bodyPr>
            <a:lstStyle/>
            <a:p>
              <a:pPr algn="ctr">
                <a:lnSpc>
                  <a:spcPct val="110000"/>
                </a:lnSpc>
                <a:spcBef>
                  <a:spcPct val="50000"/>
                </a:spcBef>
                <a:buFontTx/>
                <a:buNone/>
              </a:pPr>
              <a:r>
                <a:rPr kumimoji="0" lang="en-US" altLang="en-US" sz="1200">
                  <a:latin typeface="Arial" charset="0"/>
                </a:rPr>
                <a:t>Equilibrium Quantity</a:t>
              </a:r>
              <a:endParaRPr kumimoji="0" lang="en-US" altLang="en-US" sz="2000">
                <a:latin typeface="Arial" charset="0"/>
              </a:endParaRPr>
            </a:p>
          </p:txBody>
        </p:sp>
        <p:sp>
          <p:nvSpPr>
            <p:cNvPr id="27676" name="Line 49"/>
            <p:cNvSpPr>
              <a:spLocks noChangeShapeType="1"/>
            </p:cNvSpPr>
            <p:nvPr/>
          </p:nvSpPr>
          <p:spPr bwMode="auto">
            <a:xfrm>
              <a:off x="884" y="2484"/>
              <a:ext cx="980" cy="0"/>
            </a:xfrm>
            <a:prstGeom prst="line">
              <a:avLst/>
            </a:prstGeom>
            <a:noFill/>
            <a:ln w="19050">
              <a:solidFill>
                <a:schemeClr val="tx1"/>
              </a:solidFill>
              <a:prstDash val="dash"/>
              <a:miter lim="800000"/>
              <a:headEnd/>
              <a:tailEnd/>
            </a:ln>
          </p:spPr>
          <p:txBody>
            <a:bodyPr wrap="none" anchor="ctr"/>
            <a:lstStyle/>
            <a:p>
              <a:endParaRPr lang="en-US"/>
            </a:p>
          </p:txBody>
        </p:sp>
        <p:pic>
          <p:nvPicPr>
            <p:cNvPr id="27677" name="Picture 50"/>
            <p:cNvPicPr>
              <a:picLocks noChangeAspect="1" noChangeArrowheads="1"/>
            </p:cNvPicPr>
            <p:nvPr/>
          </p:nvPicPr>
          <p:blipFill>
            <a:blip r:embed="rId5" cstate="print"/>
            <a:srcRect/>
            <a:stretch>
              <a:fillRect/>
            </a:stretch>
          </p:blipFill>
          <p:spPr bwMode="auto">
            <a:xfrm>
              <a:off x="1562" y="2358"/>
              <a:ext cx="738" cy="438"/>
            </a:xfrm>
            <a:prstGeom prst="rect">
              <a:avLst/>
            </a:prstGeom>
            <a:noFill/>
            <a:ln w="9525">
              <a:noFill/>
              <a:miter lim="800000"/>
              <a:headEnd/>
              <a:tailEnd/>
            </a:ln>
          </p:spPr>
        </p:pic>
        <p:sp>
          <p:nvSpPr>
            <p:cNvPr id="27678" name="Line 51"/>
            <p:cNvSpPr>
              <a:spLocks noChangeShapeType="1"/>
            </p:cNvSpPr>
            <p:nvPr/>
          </p:nvSpPr>
          <p:spPr bwMode="auto">
            <a:xfrm flipV="1">
              <a:off x="1920" y="2536"/>
              <a:ext cx="4" cy="548"/>
            </a:xfrm>
            <a:prstGeom prst="line">
              <a:avLst/>
            </a:prstGeom>
            <a:noFill/>
            <a:ln w="19050">
              <a:solidFill>
                <a:schemeClr val="tx1"/>
              </a:solidFill>
              <a:prstDash val="dash"/>
              <a:miter lim="800000"/>
              <a:headEnd/>
              <a:tailEnd/>
            </a:ln>
          </p:spPr>
          <p:txBody>
            <a:bodyPr wrap="none" anchor="ctr"/>
            <a:lstStyle/>
            <a:p>
              <a:endParaRPr lang="en-US"/>
            </a:p>
          </p:txBody>
        </p:sp>
      </p:grpSp>
      <p:grpSp>
        <p:nvGrpSpPr>
          <p:cNvPr id="5" name="Group 52"/>
          <p:cNvGrpSpPr>
            <a:grpSpLocks/>
          </p:cNvGrpSpPr>
          <p:nvPr/>
        </p:nvGrpSpPr>
        <p:grpSpPr bwMode="auto">
          <a:xfrm>
            <a:off x="2032000" y="3632200"/>
            <a:ext cx="6883400" cy="1363663"/>
            <a:chOff x="1280" y="2160"/>
            <a:chExt cx="4336" cy="859"/>
          </a:xfrm>
        </p:grpSpPr>
        <p:sp>
          <p:nvSpPr>
            <p:cNvPr id="27663" name="Text Box 53"/>
            <p:cNvSpPr txBox="1">
              <a:spLocks noChangeArrowheads="1"/>
            </p:cNvSpPr>
            <p:nvPr/>
          </p:nvSpPr>
          <p:spPr bwMode="auto">
            <a:xfrm>
              <a:off x="3072" y="235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$1.00</a:t>
              </a:r>
              <a:endParaRPr kumimoji="0" lang="en-US" altLang="en-US" sz="2000">
                <a:latin typeface="Arial" charset="0"/>
              </a:endParaRPr>
            </a:p>
          </p:txBody>
        </p:sp>
        <p:sp>
          <p:nvSpPr>
            <p:cNvPr id="27664" name="Text Box 54"/>
            <p:cNvSpPr txBox="1">
              <a:spLocks noChangeArrowheads="1"/>
            </p:cNvSpPr>
            <p:nvPr/>
          </p:nvSpPr>
          <p:spPr bwMode="auto">
            <a:xfrm>
              <a:off x="3648" y="235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250</a:t>
              </a:r>
              <a:endParaRPr kumimoji="0" lang="en-US" altLang="en-US" sz="2000">
                <a:latin typeface="Arial" charset="0"/>
              </a:endParaRPr>
            </a:p>
          </p:txBody>
        </p:sp>
        <p:sp>
          <p:nvSpPr>
            <p:cNvPr id="27665" name="Text Box 55"/>
            <p:cNvSpPr txBox="1">
              <a:spLocks noChangeArrowheads="1"/>
            </p:cNvSpPr>
            <p:nvPr/>
          </p:nvSpPr>
          <p:spPr bwMode="auto">
            <a:xfrm>
              <a:off x="4176" y="2352"/>
              <a:ext cx="480"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150</a:t>
              </a:r>
              <a:endParaRPr kumimoji="0" lang="en-US" altLang="en-US" sz="2000">
                <a:latin typeface="Arial" charset="0"/>
              </a:endParaRPr>
            </a:p>
          </p:txBody>
        </p:sp>
        <p:sp>
          <p:nvSpPr>
            <p:cNvPr id="27666" name="Text Box 56"/>
            <p:cNvSpPr txBox="1">
              <a:spLocks noChangeArrowheads="1"/>
            </p:cNvSpPr>
            <p:nvPr/>
          </p:nvSpPr>
          <p:spPr bwMode="auto">
            <a:xfrm>
              <a:off x="4752" y="2160"/>
              <a:ext cx="864" cy="288"/>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Shortage from excess demand</a:t>
              </a:r>
              <a:endParaRPr kumimoji="0" lang="en-US" altLang="en-US" sz="2000">
                <a:latin typeface="Arial" charset="0"/>
              </a:endParaRPr>
            </a:p>
          </p:txBody>
        </p:sp>
        <p:pic>
          <p:nvPicPr>
            <p:cNvPr id="27667" name="Picture 57"/>
            <p:cNvPicPr>
              <a:picLocks noChangeAspect="1" noChangeArrowheads="1"/>
            </p:cNvPicPr>
            <p:nvPr/>
          </p:nvPicPr>
          <p:blipFill>
            <a:blip r:embed="rId6" cstate="print"/>
            <a:srcRect/>
            <a:stretch>
              <a:fillRect/>
            </a:stretch>
          </p:blipFill>
          <p:spPr bwMode="auto">
            <a:xfrm>
              <a:off x="1280" y="2562"/>
              <a:ext cx="1296" cy="450"/>
            </a:xfrm>
            <a:prstGeom prst="rect">
              <a:avLst/>
            </a:prstGeom>
            <a:noFill/>
            <a:ln w="9525">
              <a:noFill/>
              <a:miter lim="800000"/>
              <a:headEnd/>
              <a:tailEnd/>
            </a:ln>
          </p:spPr>
        </p:pic>
        <p:pic>
          <p:nvPicPr>
            <p:cNvPr id="27668" name="Picture 58"/>
            <p:cNvPicPr>
              <a:picLocks noChangeAspect="1" noChangeArrowheads="1"/>
            </p:cNvPicPr>
            <p:nvPr/>
          </p:nvPicPr>
          <p:blipFill>
            <a:blip r:embed="rId7" cstate="print"/>
            <a:srcRect/>
            <a:stretch>
              <a:fillRect/>
            </a:stretch>
          </p:blipFill>
          <p:spPr bwMode="auto">
            <a:xfrm>
              <a:off x="2073" y="2565"/>
              <a:ext cx="518" cy="454"/>
            </a:xfrm>
            <a:prstGeom prst="rect">
              <a:avLst/>
            </a:prstGeom>
            <a:noFill/>
            <a:ln w="9525">
              <a:noFill/>
              <a:miter lim="800000"/>
              <a:headEnd/>
              <a:tailEnd/>
            </a:ln>
          </p:spPr>
        </p:pic>
      </p:grpSp>
      <p:sp>
        <p:nvSpPr>
          <p:cNvPr id="480322" name="Rectangle 66"/>
          <p:cNvSpPr>
            <a:spLocks noChangeArrowheads="1"/>
          </p:cNvSpPr>
          <p:nvPr/>
        </p:nvSpPr>
        <p:spPr bwMode="auto">
          <a:xfrm>
            <a:off x="0" y="6233160"/>
            <a:ext cx="9144000" cy="624840"/>
          </a:xfrm>
          <a:prstGeom prst="rect">
            <a:avLst/>
          </a:prstGeom>
          <a:noFill/>
          <a:ln w="9525">
            <a:noFill/>
            <a:miter lim="800000"/>
            <a:headEnd/>
            <a:tailEnd/>
          </a:ln>
          <a:effectLst/>
        </p:spPr>
        <p:txBody>
          <a:bodyPr wrap="none" anchor="ctr"/>
          <a:lstStyle/>
          <a:p>
            <a:pPr algn="ctr">
              <a:buFontTx/>
              <a:buNone/>
              <a:defRPr/>
            </a:pPr>
            <a:r>
              <a:rPr lang="en-US" sz="3000" b="1" dirty="0">
                <a:effectLst>
                  <a:outerShdw blurRad="38100" dist="38100" dir="2700000" algn="tl">
                    <a:srgbClr val="FFFFFF"/>
                  </a:outerShdw>
                </a:effectLst>
                <a:latin typeface="Arial" charset="0"/>
              </a:rPr>
              <a:t>Supply + Demand = Equilibrium</a:t>
            </a:r>
            <a:endParaRPr lang="en-US" sz="3000" dirty="0">
              <a:latin typeface="Arial"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80315"/>
                                        </p:tgtEl>
                                        <p:attrNameLst>
                                          <p:attrName>style.visibility</p:attrName>
                                        </p:attrNameLst>
                                      </p:cBhvr>
                                      <p:to>
                                        <p:strVal val="visible"/>
                                      </p:to>
                                    </p:set>
                                    <p:anim calcmode="lin" valueType="num">
                                      <p:cBhvr additive="base">
                                        <p:cTn id="7" dur="500" fill="hold"/>
                                        <p:tgtEl>
                                          <p:spTgt spid="480315"/>
                                        </p:tgtEl>
                                        <p:attrNameLst>
                                          <p:attrName>ppt_x</p:attrName>
                                        </p:attrNameLst>
                                      </p:cBhvr>
                                      <p:tavLst>
                                        <p:tav tm="0">
                                          <p:val>
                                            <p:strVal val="#ppt_x"/>
                                          </p:val>
                                        </p:tav>
                                        <p:tav tm="100000">
                                          <p:val>
                                            <p:strVal val="#ppt_x"/>
                                          </p:val>
                                        </p:tav>
                                      </p:tavLst>
                                    </p:anim>
                                    <p:anim calcmode="lin" valueType="num">
                                      <p:cBhvr additive="base">
                                        <p:cTn id="8" dur="500" fill="hold"/>
                                        <p:tgtEl>
                                          <p:spTgt spid="48031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72" fill="hold" grpId="0" nodeType="clickEffect">
                                  <p:stCondLst>
                                    <p:cond delay="0"/>
                                  </p:stCondLst>
                                  <p:childTnLst>
                                    <p:set>
                                      <p:cBhvr>
                                        <p:cTn id="12" dur="1" fill="hold">
                                          <p:stCondLst>
                                            <p:cond delay="0"/>
                                          </p:stCondLst>
                                        </p:cTn>
                                        <p:tgtEl>
                                          <p:spTgt spid="480284">
                                            <p:txEl>
                                              <p:pRg st="0" end="0"/>
                                            </p:txEl>
                                          </p:spTgt>
                                        </p:tgtEl>
                                        <p:attrNameLst>
                                          <p:attrName>style.visibility</p:attrName>
                                        </p:attrNameLst>
                                      </p:cBhvr>
                                      <p:to>
                                        <p:strVal val="visible"/>
                                      </p:to>
                                    </p:set>
                                    <p:anim calcmode="lin" valueType="num">
                                      <p:cBhvr>
                                        <p:cTn id="13" dur="500" fill="hold"/>
                                        <p:tgtEl>
                                          <p:spTgt spid="480284">
                                            <p:txEl>
                                              <p:pRg st="0" end="0"/>
                                            </p:txEl>
                                          </p:spTgt>
                                        </p:tgtEl>
                                        <p:attrNameLst>
                                          <p:attrName>ppt_w</p:attrName>
                                        </p:attrNameLst>
                                      </p:cBhvr>
                                      <p:tavLst>
                                        <p:tav tm="0">
                                          <p:val>
                                            <p:strVal val="2/3*#ppt_w"/>
                                          </p:val>
                                        </p:tav>
                                        <p:tav tm="100000">
                                          <p:val>
                                            <p:strVal val="#ppt_w"/>
                                          </p:val>
                                        </p:tav>
                                      </p:tavLst>
                                    </p:anim>
                                    <p:anim calcmode="lin" valueType="num">
                                      <p:cBhvr>
                                        <p:cTn id="14" dur="500" fill="hold"/>
                                        <p:tgtEl>
                                          <p:spTgt spid="480284">
                                            <p:txEl>
                                              <p:pRg st="0" end="0"/>
                                            </p:txEl>
                                          </p:spTgt>
                                        </p:tgtEl>
                                        <p:attrNameLst>
                                          <p:attrName>ppt_h</p:attrName>
                                        </p:attrNameLst>
                                      </p:cBhvr>
                                      <p:tavLst>
                                        <p:tav tm="0">
                                          <p:val>
                                            <p:strVal val="2/3*#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499"/>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499"/>
                                          </p:stCondLst>
                                        </p:cTn>
                                        <p:tgtEl>
                                          <p:spTgt spid="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0315" grpId="0" autoUpdateAnimBg="0"/>
      <p:bldP spid="480284" grpId="0" build="p" bldLvl="2"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283" name="Text Box 3"/>
          <p:cNvSpPr txBox="1">
            <a:spLocks noChangeArrowheads="1"/>
          </p:cNvSpPr>
          <p:nvPr/>
        </p:nvSpPr>
        <p:spPr bwMode="auto">
          <a:xfrm>
            <a:off x="0" y="2029460"/>
            <a:ext cx="9144000" cy="1279525"/>
          </a:xfrm>
          <a:prstGeom prst="rect">
            <a:avLst/>
          </a:prstGeom>
          <a:solidFill>
            <a:schemeClr val="accent5">
              <a:lumMod val="40000"/>
              <a:lumOff val="60000"/>
            </a:schemeClr>
          </a:solidFill>
          <a:ln w="9525">
            <a:noFill/>
            <a:miter lim="800000"/>
            <a:headEnd/>
            <a:tailEnd/>
          </a:ln>
        </p:spPr>
        <p:txBody>
          <a:bodyPr lIns="457200" tIns="91440" rIns="457200" bIns="91440" anchor="ctr">
            <a:spAutoFit/>
          </a:bodyPr>
          <a:lstStyle/>
          <a:p>
            <a:pPr algn="ctr">
              <a:spcBef>
                <a:spcPct val="50000"/>
              </a:spcBef>
              <a:buFontTx/>
              <a:buNone/>
            </a:pPr>
            <a:r>
              <a:rPr kumimoji="0" lang="en-US" altLang="en-US" b="1" dirty="0">
                <a:latin typeface="Arial" charset="0"/>
              </a:rPr>
              <a:t>If the market price or quantity supplied is anywhere but at the equilibrium price, the market is in a state called disequilibrium.  There are two causes for </a:t>
            </a:r>
            <a:r>
              <a:rPr kumimoji="0" lang="en-US" altLang="en-US" b="1" dirty="0">
                <a:solidFill>
                  <a:schemeClr val="accent2"/>
                </a:solidFill>
                <a:latin typeface="Arial" charset="0"/>
              </a:rPr>
              <a:t>disequilibrium</a:t>
            </a:r>
            <a:r>
              <a:rPr kumimoji="0" lang="en-US" altLang="en-US" b="1" dirty="0">
                <a:latin typeface="Arial" charset="0"/>
              </a:rPr>
              <a:t>:</a:t>
            </a:r>
          </a:p>
        </p:txBody>
      </p:sp>
      <p:sp>
        <p:nvSpPr>
          <p:cNvPr id="481284" name="Rectangle 4"/>
          <p:cNvSpPr>
            <a:spLocks noGrp="1" noChangeArrowheads="1"/>
          </p:cNvSpPr>
          <p:nvPr>
            <p:ph type="title"/>
          </p:nvPr>
        </p:nvSpPr>
        <p:spPr/>
        <p:txBody>
          <a:bodyPr/>
          <a:lstStyle/>
          <a:p>
            <a:pPr>
              <a:defRPr/>
            </a:pPr>
            <a:r>
              <a:rPr lang="en-US" altLang="en-US" smtClean="0"/>
              <a:t>Market Disequilibrium</a:t>
            </a:r>
          </a:p>
        </p:txBody>
      </p:sp>
      <p:sp>
        <p:nvSpPr>
          <p:cNvPr id="481285" name="Rectangle 5"/>
          <p:cNvSpPr>
            <a:spLocks noGrp="1" noChangeArrowheads="1"/>
          </p:cNvSpPr>
          <p:nvPr>
            <p:ph sz="half" idx="1"/>
          </p:nvPr>
        </p:nvSpPr>
        <p:spPr>
          <a:xfrm>
            <a:off x="243840" y="3798888"/>
            <a:ext cx="4229100" cy="1895475"/>
          </a:xfrm>
        </p:spPr>
        <p:txBody>
          <a:bodyPr/>
          <a:lstStyle/>
          <a:p>
            <a:pPr>
              <a:buFontTx/>
              <a:buNone/>
            </a:pPr>
            <a:r>
              <a:rPr lang="en-US" altLang="en-US" sz="1800" dirty="0" smtClean="0">
                <a:solidFill>
                  <a:schemeClr val="hlink"/>
                </a:solidFill>
              </a:rPr>
              <a:t>Excess Demand</a:t>
            </a:r>
            <a:endParaRPr lang="en-US" altLang="en-US" sz="1800" dirty="0" smtClean="0"/>
          </a:p>
          <a:p>
            <a:r>
              <a:rPr lang="en-US" altLang="en-US" sz="1800" dirty="0" smtClean="0"/>
              <a:t>Excess demand occurs when quantity demanded is more than quantity supplied.</a:t>
            </a:r>
          </a:p>
          <a:p>
            <a:r>
              <a:rPr lang="en-US" altLang="en-US" sz="1800" dirty="0" smtClean="0"/>
              <a:t>Shortage </a:t>
            </a:r>
          </a:p>
          <a:p>
            <a:endParaRPr lang="en-US" altLang="en-US" sz="1800" dirty="0" smtClean="0"/>
          </a:p>
        </p:txBody>
      </p:sp>
      <p:sp>
        <p:nvSpPr>
          <p:cNvPr id="481286" name="Rectangle 6"/>
          <p:cNvSpPr>
            <a:spLocks noGrp="1" noChangeArrowheads="1"/>
          </p:cNvSpPr>
          <p:nvPr>
            <p:ph sz="half" idx="2"/>
          </p:nvPr>
        </p:nvSpPr>
        <p:spPr>
          <a:xfrm>
            <a:off x="4671060" y="3814128"/>
            <a:ext cx="4229100" cy="1895475"/>
          </a:xfrm>
        </p:spPr>
        <p:txBody>
          <a:bodyPr/>
          <a:lstStyle/>
          <a:p>
            <a:pPr>
              <a:buFontTx/>
              <a:buNone/>
            </a:pPr>
            <a:r>
              <a:rPr lang="en-US" altLang="en-US" sz="1800" dirty="0" smtClean="0">
                <a:solidFill>
                  <a:schemeClr val="hlink"/>
                </a:solidFill>
              </a:rPr>
              <a:t>Excess Supply</a:t>
            </a:r>
            <a:endParaRPr lang="en-US" altLang="en-US" sz="1800" dirty="0" smtClean="0"/>
          </a:p>
          <a:p>
            <a:r>
              <a:rPr lang="en-US" altLang="en-US" sz="1800" dirty="0" smtClean="0"/>
              <a:t>Excess supply occurs when quantity supplied exceeds quantity demanded.</a:t>
            </a:r>
          </a:p>
          <a:p>
            <a:r>
              <a:rPr lang="en-US" altLang="en-US" sz="1800" dirty="0" smtClean="0"/>
              <a:t>Surplus</a:t>
            </a:r>
          </a:p>
        </p:txBody>
      </p:sp>
      <p:sp>
        <p:nvSpPr>
          <p:cNvPr id="481294" name="Text Box 14"/>
          <p:cNvSpPr txBox="1">
            <a:spLocks noChangeArrowheads="1"/>
          </p:cNvSpPr>
          <p:nvPr/>
        </p:nvSpPr>
        <p:spPr bwMode="auto">
          <a:xfrm>
            <a:off x="0" y="5943600"/>
            <a:ext cx="9144000" cy="914400"/>
          </a:xfrm>
          <a:prstGeom prst="rect">
            <a:avLst/>
          </a:prstGeom>
          <a:solidFill>
            <a:schemeClr val="accent5">
              <a:lumMod val="40000"/>
              <a:lumOff val="60000"/>
            </a:schemeClr>
          </a:solidFill>
          <a:ln w="9525">
            <a:noFill/>
            <a:miter lim="800000"/>
            <a:headEnd/>
            <a:tailEnd/>
          </a:ln>
        </p:spPr>
        <p:txBody>
          <a:bodyPr lIns="457200" tIns="91440" rIns="457200" bIns="91440" anchor="ctr">
            <a:spAutoFit/>
          </a:bodyPr>
          <a:lstStyle/>
          <a:p>
            <a:pPr algn="ctr">
              <a:spcBef>
                <a:spcPct val="50000"/>
              </a:spcBef>
              <a:buFontTx/>
              <a:buNone/>
            </a:pPr>
            <a:r>
              <a:rPr kumimoji="0" lang="en-US" altLang="en-US" b="1" dirty="0">
                <a:latin typeface="Arial" charset="0"/>
              </a:rPr>
              <a:t>Interactions between buyers and sellers will always push the market back towards equilibrium.</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81284"/>
                                        </p:tgtEl>
                                        <p:attrNameLst>
                                          <p:attrName>style.visibility</p:attrName>
                                        </p:attrNameLst>
                                      </p:cBhvr>
                                      <p:to>
                                        <p:strVal val="visible"/>
                                      </p:to>
                                    </p:set>
                                    <p:anim calcmode="lin" valueType="num">
                                      <p:cBhvr additive="base">
                                        <p:cTn id="7" dur="500" fill="hold"/>
                                        <p:tgtEl>
                                          <p:spTgt spid="481284"/>
                                        </p:tgtEl>
                                        <p:attrNameLst>
                                          <p:attrName>ppt_x</p:attrName>
                                        </p:attrNameLst>
                                      </p:cBhvr>
                                      <p:tavLst>
                                        <p:tav tm="0">
                                          <p:val>
                                            <p:strVal val="#ppt_x"/>
                                          </p:val>
                                        </p:tav>
                                        <p:tav tm="100000">
                                          <p:val>
                                            <p:strVal val="#ppt_x"/>
                                          </p:val>
                                        </p:tav>
                                      </p:tavLst>
                                    </p:anim>
                                    <p:anim calcmode="lin" valueType="num">
                                      <p:cBhvr additive="base">
                                        <p:cTn id="8" dur="500" fill="hold"/>
                                        <p:tgtEl>
                                          <p:spTgt spid="48128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72" fill="hold" grpId="0" nodeType="clickEffect">
                                  <p:stCondLst>
                                    <p:cond delay="0"/>
                                  </p:stCondLst>
                                  <p:childTnLst>
                                    <p:set>
                                      <p:cBhvr>
                                        <p:cTn id="12" dur="1" fill="hold">
                                          <p:stCondLst>
                                            <p:cond delay="0"/>
                                          </p:stCondLst>
                                        </p:cTn>
                                        <p:tgtEl>
                                          <p:spTgt spid="481283"/>
                                        </p:tgtEl>
                                        <p:attrNameLst>
                                          <p:attrName>style.visibility</p:attrName>
                                        </p:attrNameLst>
                                      </p:cBhvr>
                                      <p:to>
                                        <p:strVal val="visible"/>
                                      </p:to>
                                    </p:set>
                                    <p:anim calcmode="lin" valueType="num">
                                      <p:cBhvr>
                                        <p:cTn id="13" dur="500" fill="hold"/>
                                        <p:tgtEl>
                                          <p:spTgt spid="481283"/>
                                        </p:tgtEl>
                                        <p:attrNameLst>
                                          <p:attrName>ppt_w</p:attrName>
                                        </p:attrNameLst>
                                      </p:cBhvr>
                                      <p:tavLst>
                                        <p:tav tm="0">
                                          <p:val>
                                            <p:strVal val="2/3*#ppt_w"/>
                                          </p:val>
                                        </p:tav>
                                        <p:tav tm="100000">
                                          <p:val>
                                            <p:strVal val="#ppt_w"/>
                                          </p:val>
                                        </p:tav>
                                      </p:tavLst>
                                    </p:anim>
                                    <p:anim calcmode="lin" valueType="num">
                                      <p:cBhvr>
                                        <p:cTn id="14" dur="500" fill="hold"/>
                                        <p:tgtEl>
                                          <p:spTgt spid="481283"/>
                                        </p:tgtEl>
                                        <p:attrNameLst>
                                          <p:attrName>ppt_h</p:attrName>
                                        </p:attrNameLst>
                                      </p:cBhvr>
                                      <p:tavLst>
                                        <p:tav tm="0">
                                          <p:val>
                                            <p:strVal val="2/3*#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481285">
                                            <p:txEl>
                                              <p:pRg st="0" end="0"/>
                                            </p:txEl>
                                          </p:spTgt>
                                        </p:tgtEl>
                                        <p:attrNameLst>
                                          <p:attrName>style.visibility</p:attrName>
                                        </p:attrNameLst>
                                      </p:cBhvr>
                                      <p:to>
                                        <p:strVal val="visible"/>
                                      </p:to>
                                    </p:set>
                                    <p:animEffect transition="in" filter="dissolve">
                                      <p:cBhvr>
                                        <p:cTn id="19" dur="500"/>
                                        <p:tgtEl>
                                          <p:spTgt spid="481285">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481285">
                                            <p:txEl>
                                              <p:pRg st="1" end="1"/>
                                            </p:txEl>
                                          </p:spTgt>
                                        </p:tgtEl>
                                        <p:attrNameLst>
                                          <p:attrName>style.visibility</p:attrName>
                                        </p:attrNameLst>
                                      </p:cBhvr>
                                      <p:to>
                                        <p:strVal val="visible"/>
                                      </p:to>
                                    </p:set>
                                    <p:animEffect transition="in" filter="dissolve">
                                      <p:cBhvr>
                                        <p:cTn id="24" dur="500"/>
                                        <p:tgtEl>
                                          <p:spTgt spid="481285">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481285">
                                            <p:txEl>
                                              <p:pRg st="2" end="2"/>
                                            </p:txEl>
                                          </p:spTgt>
                                        </p:tgtEl>
                                        <p:attrNameLst>
                                          <p:attrName>style.visibility</p:attrName>
                                        </p:attrNameLst>
                                      </p:cBhvr>
                                      <p:to>
                                        <p:strVal val="visible"/>
                                      </p:to>
                                    </p:set>
                                    <p:animEffect transition="in" filter="dissolve">
                                      <p:cBhvr>
                                        <p:cTn id="29" dur="500"/>
                                        <p:tgtEl>
                                          <p:spTgt spid="481285">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481286">
                                            <p:txEl>
                                              <p:pRg st="0" end="0"/>
                                            </p:txEl>
                                          </p:spTgt>
                                        </p:tgtEl>
                                        <p:attrNameLst>
                                          <p:attrName>style.visibility</p:attrName>
                                        </p:attrNameLst>
                                      </p:cBhvr>
                                      <p:to>
                                        <p:strVal val="visible"/>
                                      </p:to>
                                    </p:set>
                                    <p:animEffect transition="in" filter="dissolve">
                                      <p:cBhvr>
                                        <p:cTn id="34" dur="500"/>
                                        <p:tgtEl>
                                          <p:spTgt spid="48128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481286">
                                            <p:txEl>
                                              <p:pRg st="1" end="1"/>
                                            </p:txEl>
                                          </p:spTgt>
                                        </p:tgtEl>
                                        <p:attrNameLst>
                                          <p:attrName>style.visibility</p:attrName>
                                        </p:attrNameLst>
                                      </p:cBhvr>
                                      <p:to>
                                        <p:strVal val="visible"/>
                                      </p:to>
                                    </p:set>
                                    <p:animEffect transition="in" filter="dissolve">
                                      <p:cBhvr>
                                        <p:cTn id="39" dur="500"/>
                                        <p:tgtEl>
                                          <p:spTgt spid="481286">
                                            <p:txEl>
                                              <p:pRg st="1" end="1"/>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481286">
                                            <p:txEl>
                                              <p:pRg st="2" end="2"/>
                                            </p:txEl>
                                          </p:spTgt>
                                        </p:tgtEl>
                                        <p:attrNameLst>
                                          <p:attrName>style.visibility</p:attrName>
                                        </p:attrNameLst>
                                      </p:cBhvr>
                                      <p:to>
                                        <p:strVal val="visible"/>
                                      </p:to>
                                    </p:set>
                                    <p:animEffect transition="in" filter="dissolve">
                                      <p:cBhvr>
                                        <p:cTn id="44" dur="500"/>
                                        <p:tgtEl>
                                          <p:spTgt spid="481286">
                                            <p:txEl>
                                              <p:pRg st="2" end="2"/>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3" presetClass="entr" presetSubtype="272" fill="hold" grpId="0" nodeType="clickEffect">
                                  <p:stCondLst>
                                    <p:cond delay="0"/>
                                  </p:stCondLst>
                                  <p:childTnLst>
                                    <p:set>
                                      <p:cBhvr>
                                        <p:cTn id="48" dur="1" fill="hold">
                                          <p:stCondLst>
                                            <p:cond delay="0"/>
                                          </p:stCondLst>
                                        </p:cTn>
                                        <p:tgtEl>
                                          <p:spTgt spid="481294"/>
                                        </p:tgtEl>
                                        <p:attrNameLst>
                                          <p:attrName>style.visibility</p:attrName>
                                        </p:attrNameLst>
                                      </p:cBhvr>
                                      <p:to>
                                        <p:strVal val="visible"/>
                                      </p:to>
                                    </p:set>
                                    <p:anim calcmode="lin" valueType="num">
                                      <p:cBhvr>
                                        <p:cTn id="49" dur="500" fill="hold"/>
                                        <p:tgtEl>
                                          <p:spTgt spid="481294"/>
                                        </p:tgtEl>
                                        <p:attrNameLst>
                                          <p:attrName>ppt_w</p:attrName>
                                        </p:attrNameLst>
                                      </p:cBhvr>
                                      <p:tavLst>
                                        <p:tav tm="0">
                                          <p:val>
                                            <p:strVal val="2/3*#ppt_w"/>
                                          </p:val>
                                        </p:tav>
                                        <p:tav tm="100000">
                                          <p:val>
                                            <p:strVal val="#ppt_w"/>
                                          </p:val>
                                        </p:tav>
                                      </p:tavLst>
                                    </p:anim>
                                    <p:anim calcmode="lin" valueType="num">
                                      <p:cBhvr>
                                        <p:cTn id="50" dur="500" fill="hold"/>
                                        <p:tgtEl>
                                          <p:spTgt spid="48129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283" grpId="0" animBg="1" autoUpdateAnimBg="0"/>
      <p:bldP spid="481284" grpId="0" autoUpdateAnimBg="0"/>
      <p:bldP spid="481285" grpId="0" build="p" bldLvl="2" autoUpdateAnimBg="0"/>
      <p:bldP spid="481286" grpId="0" build="p" bldLvl="2" autoUpdateAnimBg="0"/>
      <p:bldP spid="481294"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p:txBody>
          <a:bodyPr/>
          <a:lstStyle/>
          <a:p>
            <a:pPr>
              <a:defRPr/>
            </a:pPr>
            <a:r>
              <a:rPr lang="en-US" altLang="en-US" smtClean="0"/>
              <a:t>Price Ceilings</a:t>
            </a:r>
          </a:p>
        </p:txBody>
      </p:sp>
      <p:sp>
        <p:nvSpPr>
          <p:cNvPr id="482307" name="Rectangle 3"/>
          <p:cNvSpPr>
            <a:spLocks noGrp="1" noChangeArrowheads="1"/>
          </p:cNvSpPr>
          <p:nvPr>
            <p:ph sz="quarter" idx="1"/>
          </p:nvPr>
        </p:nvSpPr>
        <p:spPr>
          <a:xfrm>
            <a:off x="289560" y="1475740"/>
            <a:ext cx="8610600" cy="2238375"/>
          </a:xfrm>
        </p:spPr>
        <p:txBody>
          <a:bodyPr>
            <a:normAutofit/>
          </a:bodyPr>
          <a:lstStyle/>
          <a:p>
            <a:r>
              <a:rPr lang="en-US" altLang="en-US" sz="2000" dirty="0" smtClean="0"/>
              <a:t>A </a:t>
            </a:r>
            <a:r>
              <a:rPr lang="en-US" altLang="en-US" sz="2000" dirty="0" smtClean="0">
                <a:solidFill>
                  <a:schemeClr val="accent2"/>
                </a:solidFill>
              </a:rPr>
              <a:t>price ceiling</a:t>
            </a:r>
            <a:r>
              <a:rPr lang="en-US" altLang="en-US" sz="2000" dirty="0" smtClean="0"/>
              <a:t> is a maximum price that can be legally charged for a good.</a:t>
            </a:r>
          </a:p>
          <a:p>
            <a:r>
              <a:rPr lang="en-US" altLang="en-US" sz="2000" dirty="0" smtClean="0"/>
              <a:t>An example of a price ceiling is rent control, a situation where a government sets a maximum amount that can be charged for rent in an area. </a:t>
            </a:r>
          </a:p>
        </p:txBody>
      </p:sp>
      <p:pic>
        <p:nvPicPr>
          <p:cNvPr id="12" name="Picture 11"/>
          <p:cNvPicPr>
            <a:picLocks noChangeAspect="1" noChangeArrowheads="1"/>
          </p:cNvPicPr>
          <p:nvPr/>
        </p:nvPicPr>
        <p:blipFill>
          <a:blip r:embed="rId2" cstate="print"/>
          <a:srcRect/>
          <a:stretch>
            <a:fillRect/>
          </a:stretch>
        </p:blipFill>
        <p:spPr bwMode="auto">
          <a:xfrm>
            <a:off x="0" y="3162300"/>
            <a:ext cx="9144000" cy="3695700"/>
          </a:xfrm>
          <a:prstGeom prst="rect">
            <a:avLst/>
          </a:prstGeom>
          <a:noFill/>
          <a:ln w="9525">
            <a:noFill/>
            <a:miter lim="800000"/>
            <a:headEnd/>
            <a:tailEnd/>
          </a:ln>
          <a:effectLst/>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82306"/>
                                        </p:tgtEl>
                                        <p:attrNameLst>
                                          <p:attrName>style.visibility</p:attrName>
                                        </p:attrNameLst>
                                      </p:cBhvr>
                                      <p:to>
                                        <p:strVal val="visible"/>
                                      </p:to>
                                    </p:set>
                                    <p:anim calcmode="lin" valueType="num">
                                      <p:cBhvr additive="base">
                                        <p:cTn id="7" dur="500" fill="hold"/>
                                        <p:tgtEl>
                                          <p:spTgt spid="482306"/>
                                        </p:tgtEl>
                                        <p:attrNameLst>
                                          <p:attrName>ppt_x</p:attrName>
                                        </p:attrNameLst>
                                      </p:cBhvr>
                                      <p:tavLst>
                                        <p:tav tm="0">
                                          <p:val>
                                            <p:strVal val="#ppt_x"/>
                                          </p:val>
                                        </p:tav>
                                        <p:tav tm="100000">
                                          <p:val>
                                            <p:strVal val="#ppt_x"/>
                                          </p:val>
                                        </p:tav>
                                      </p:tavLst>
                                    </p:anim>
                                    <p:anim calcmode="lin" valueType="num">
                                      <p:cBhvr additive="base">
                                        <p:cTn id="8" dur="500" fill="hold"/>
                                        <p:tgtEl>
                                          <p:spTgt spid="482306"/>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82307">
                                            <p:txEl>
                                              <p:pRg st="0" end="0"/>
                                            </p:txEl>
                                          </p:spTgt>
                                        </p:tgtEl>
                                        <p:attrNameLst>
                                          <p:attrName>style.visibility</p:attrName>
                                        </p:attrNameLst>
                                      </p:cBhvr>
                                      <p:to>
                                        <p:strVal val="visible"/>
                                      </p:to>
                                    </p:set>
                                    <p:animEffect transition="in" filter="dissolve">
                                      <p:cBhvr>
                                        <p:cTn id="13" dur="500"/>
                                        <p:tgtEl>
                                          <p:spTgt spid="482307">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482307">
                                            <p:txEl>
                                              <p:pRg st="1" end="1"/>
                                            </p:txEl>
                                          </p:spTgt>
                                        </p:tgtEl>
                                        <p:attrNameLst>
                                          <p:attrName>style.visibility</p:attrName>
                                        </p:attrNameLst>
                                      </p:cBhvr>
                                      <p:to>
                                        <p:strVal val="visible"/>
                                      </p:to>
                                    </p:set>
                                    <p:animEffect transition="in" filter="dissolve">
                                      <p:cBhvr>
                                        <p:cTn id="18" dur="500"/>
                                        <p:tgtEl>
                                          <p:spTgt spid="48230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6" grpId="0" autoUpdateAnimBg="0"/>
      <p:bldP spid="482307" grpId="0" build="p" bldLvl="2"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4354" name="Rectangle 2"/>
          <p:cNvSpPr>
            <a:spLocks noGrp="1" noChangeArrowheads="1"/>
          </p:cNvSpPr>
          <p:nvPr>
            <p:ph type="title"/>
          </p:nvPr>
        </p:nvSpPr>
        <p:spPr/>
        <p:txBody>
          <a:bodyPr/>
          <a:lstStyle/>
          <a:p>
            <a:pPr>
              <a:defRPr/>
            </a:pPr>
            <a:r>
              <a:rPr lang="en-US" altLang="en-US" smtClean="0"/>
              <a:t>Price Floors</a:t>
            </a:r>
          </a:p>
        </p:txBody>
      </p:sp>
      <p:sp>
        <p:nvSpPr>
          <p:cNvPr id="484355" name="Rectangle 3"/>
          <p:cNvSpPr>
            <a:spLocks noGrp="1" noChangeArrowheads="1"/>
          </p:cNvSpPr>
          <p:nvPr>
            <p:ph sz="half" idx="1"/>
          </p:nvPr>
        </p:nvSpPr>
        <p:spPr/>
        <p:txBody>
          <a:bodyPr/>
          <a:lstStyle/>
          <a:p>
            <a:r>
              <a:rPr lang="en-US" altLang="en-US" sz="1800" smtClean="0"/>
              <a:t>A </a:t>
            </a:r>
            <a:r>
              <a:rPr lang="en-US" altLang="en-US" sz="1800" smtClean="0">
                <a:solidFill>
                  <a:schemeClr val="accent2"/>
                </a:solidFill>
              </a:rPr>
              <a:t>price floor</a:t>
            </a:r>
            <a:r>
              <a:rPr lang="en-US" altLang="en-US" sz="1800" smtClean="0"/>
              <a:t> is a minimum price, set by the government, that must be paid for a good or service.</a:t>
            </a:r>
          </a:p>
          <a:p>
            <a:endParaRPr lang="en-US" altLang="en-US" sz="1800" smtClean="0"/>
          </a:p>
          <a:p>
            <a:endParaRPr lang="en-US" altLang="en-US" sz="1800" smtClean="0"/>
          </a:p>
        </p:txBody>
      </p:sp>
      <p:sp>
        <p:nvSpPr>
          <p:cNvPr id="484356" name="Rectangle 4"/>
          <p:cNvSpPr>
            <a:spLocks noGrp="1" noChangeArrowheads="1"/>
          </p:cNvSpPr>
          <p:nvPr>
            <p:ph sz="half" idx="2"/>
          </p:nvPr>
        </p:nvSpPr>
        <p:spPr/>
        <p:txBody>
          <a:bodyPr/>
          <a:lstStyle/>
          <a:p>
            <a:r>
              <a:rPr lang="en-US" altLang="en-US" sz="1800" smtClean="0"/>
              <a:t>One well-known price floor is the </a:t>
            </a:r>
            <a:r>
              <a:rPr lang="en-US" altLang="en-US" sz="1800" smtClean="0">
                <a:solidFill>
                  <a:schemeClr val="accent2"/>
                </a:solidFill>
              </a:rPr>
              <a:t>minimum wage</a:t>
            </a:r>
            <a:r>
              <a:rPr lang="en-US" altLang="en-US" sz="1800" smtClean="0"/>
              <a:t>, which sets a minimum price that an employer can pay a worker for an hour of labor.</a:t>
            </a:r>
          </a:p>
        </p:txBody>
      </p:sp>
      <p:pic>
        <p:nvPicPr>
          <p:cNvPr id="13" name="Picture 12"/>
          <p:cNvPicPr>
            <a:picLocks noChangeAspect="1" noChangeArrowheads="1"/>
          </p:cNvPicPr>
          <p:nvPr/>
        </p:nvPicPr>
        <p:blipFill>
          <a:blip r:embed="rId2" cstate="print"/>
          <a:srcRect/>
          <a:stretch>
            <a:fillRect/>
          </a:stretch>
        </p:blipFill>
        <p:spPr bwMode="auto">
          <a:xfrm>
            <a:off x="0" y="3185160"/>
            <a:ext cx="9144000" cy="367284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84354"/>
                                        </p:tgtEl>
                                        <p:attrNameLst>
                                          <p:attrName>style.visibility</p:attrName>
                                        </p:attrNameLst>
                                      </p:cBhvr>
                                      <p:to>
                                        <p:strVal val="visible"/>
                                      </p:to>
                                    </p:set>
                                    <p:anim calcmode="lin" valueType="num">
                                      <p:cBhvr additive="base">
                                        <p:cTn id="7" dur="500" fill="hold"/>
                                        <p:tgtEl>
                                          <p:spTgt spid="484354"/>
                                        </p:tgtEl>
                                        <p:attrNameLst>
                                          <p:attrName>ppt_x</p:attrName>
                                        </p:attrNameLst>
                                      </p:cBhvr>
                                      <p:tavLst>
                                        <p:tav tm="0">
                                          <p:val>
                                            <p:strVal val="#ppt_x"/>
                                          </p:val>
                                        </p:tav>
                                        <p:tav tm="100000">
                                          <p:val>
                                            <p:strVal val="#ppt_x"/>
                                          </p:val>
                                        </p:tav>
                                      </p:tavLst>
                                    </p:anim>
                                    <p:anim calcmode="lin" valueType="num">
                                      <p:cBhvr additive="base">
                                        <p:cTn id="8" dur="500" fill="hold"/>
                                        <p:tgtEl>
                                          <p:spTgt spid="48435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84355">
                                            <p:txEl>
                                              <p:pRg st="0" end="0"/>
                                            </p:txEl>
                                          </p:spTgt>
                                        </p:tgtEl>
                                        <p:attrNameLst>
                                          <p:attrName>style.visibility</p:attrName>
                                        </p:attrNameLst>
                                      </p:cBhvr>
                                      <p:to>
                                        <p:strVal val="visible"/>
                                      </p:to>
                                    </p:set>
                                    <p:animEffect transition="in" filter="dissolve">
                                      <p:cBhvr>
                                        <p:cTn id="13" dur="500"/>
                                        <p:tgtEl>
                                          <p:spTgt spid="48435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484356">
                                            <p:txEl>
                                              <p:pRg st="0" end="0"/>
                                            </p:txEl>
                                          </p:spTgt>
                                        </p:tgtEl>
                                        <p:attrNameLst>
                                          <p:attrName>style.visibility</p:attrName>
                                        </p:attrNameLst>
                                      </p:cBhvr>
                                      <p:to>
                                        <p:strVal val="visible"/>
                                      </p:to>
                                    </p:set>
                                    <p:animEffect transition="in" filter="dissolve">
                                      <p:cBhvr>
                                        <p:cTn id="18" dur="500"/>
                                        <p:tgtEl>
                                          <p:spTgt spid="4843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354" grpId="0" autoUpdateAnimBg="0"/>
      <p:bldP spid="484355" grpId="0" build="p" bldLvl="2" autoUpdateAnimBg="0"/>
      <p:bldP spid="484356" grpId="0" build="p" bldLvl="2"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22" name="Text Box 2"/>
          <p:cNvSpPr txBox="1">
            <a:spLocks noChangeArrowheads="1"/>
          </p:cNvSpPr>
          <p:nvPr/>
        </p:nvSpPr>
        <p:spPr bwMode="auto">
          <a:xfrm>
            <a:off x="280353" y="6308725"/>
            <a:ext cx="8686800" cy="549275"/>
          </a:xfrm>
          <a:prstGeom prst="rect">
            <a:avLst/>
          </a:prstGeom>
          <a:noFill/>
          <a:ln w="9525">
            <a:noFill/>
            <a:miter lim="800000"/>
            <a:headEnd/>
            <a:tailEnd/>
          </a:ln>
        </p:spPr>
        <p:txBody>
          <a:bodyPr lIns="457200" tIns="91440" rIns="457200" bIns="91440" anchor="ctr">
            <a:spAutoFit/>
          </a:bodyPr>
          <a:lstStyle/>
          <a:p>
            <a:pPr algn="ctr">
              <a:spcBef>
                <a:spcPct val="50000"/>
              </a:spcBef>
              <a:buFontTx/>
              <a:buNone/>
            </a:pPr>
            <a:r>
              <a:rPr kumimoji="0" lang="en-US" altLang="en-US" b="1" dirty="0">
                <a:latin typeface="Arial" charset="0"/>
              </a:rPr>
              <a:t>Prices provide a language for buyers and sellers.</a:t>
            </a:r>
          </a:p>
        </p:txBody>
      </p:sp>
      <p:sp>
        <p:nvSpPr>
          <p:cNvPr id="34819" name="Text Box 3"/>
          <p:cNvSpPr txBox="1">
            <a:spLocks noChangeArrowheads="1"/>
          </p:cNvSpPr>
          <p:nvPr/>
        </p:nvSpPr>
        <p:spPr bwMode="auto">
          <a:xfrm>
            <a:off x="363538" y="1930400"/>
            <a:ext cx="3459162" cy="549275"/>
          </a:xfrm>
          <a:prstGeom prst="rect">
            <a:avLst/>
          </a:prstGeom>
          <a:noFill/>
          <a:ln w="9525">
            <a:noFill/>
            <a:miter lim="800000"/>
            <a:headEnd/>
            <a:tailEnd/>
          </a:ln>
        </p:spPr>
        <p:txBody>
          <a:bodyPr>
            <a:spAutoFit/>
          </a:bodyPr>
          <a:lstStyle/>
          <a:p>
            <a:pPr>
              <a:spcBef>
                <a:spcPct val="50000"/>
              </a:spcBef>
            </a:pPr>
            <a:endParaRPr kumimoji="0" lang="en-US" altLang="en-US" sz="3000">
              <a:latin typeface="Arial" charset="0"/>
            </a:endParaRPr>
          </a:p>
        </p:txBody>
      </p:sp>
      <p:sp>
        <p:nvSpPr>
          <p:cNvPr id="491525" name="Rectangle 5"/>
          <p:cNvSpPr>
            <a:spLocks noGrp="1" noChangeArrowheads="1"/>
          </p:cNvSpPr>
          <p:nvPr>
            <p:ph type="title"/>
          </p:nvPr>
        </p:nvSpPr>
        <p:spPr/>
        <p:txBody>
          <a:bodyPr/>
          <a:lstStyle/>
          <a:p>
            <a:pPr algn="l">
              <a:defRPr/>
            </a:pPr>
            <a:r>
              <a:rPr lang="en-US" altLang="en-US" dirty="0" smtClean="0"/>
              <a:t>Advantages of Prices</a:t>
            </a:r>
          </a:p>
        </p:txBody>
      </p:sp>
      <p:sp>
        <p:nvSpPr>
          <p:cNvPr id="491524" name="Rectangle 4"/>
          <p:cNvSpPr>
            <a:spLocks noGrp="1" noChangeArrowheads="1"/>
          </p:cNvSpPr>
          <p:nvPr>
            <p:ph type="body" idx="4294967295"/>
          </p:nvPr>
        </p:nvSpPr>
        <p:spPr>
          <a:xfrm>
            <a:off x="533400" y="1665288"/>
            <a:ext cx="8610600" cy="833437"/>
          </a:xfrm>
        </p:spPr>
        <p:txBody>
          <a:bodyPr>
            <a:noAutofit/>
          </a:bodyPr>
          <a:lstStyle/>
          <a:p>
            <a:pPr>
              <a:spcBef>
                <a:spcPct val="20000"/>
              </a:spcBef>
              <a:buFontTx/>
              <a:buNone/>
            </a:pPr>
            <a:r>
              <a:rPr lang="en-US" altLang="en-US" sz="1800" b="1" dirty="0" smtClean="0">
                <a:solidFill>
                  <a:schemeClr val="tx1"/>
                </a:solidFill>
                <a:cs typeface="Times" charset="0"/>
              </a:rPr>
              <a:t>1. Prices as an Incentive</a:t>
            </a:r>
          </a:p>
          <a:p>
            <a:pPr>
              <a:spcBef>
                <a:spcPct val="20000"/>
              </a:spcBef>
              <a:buFontTx/>
              <a:buNone/>
            </a:pPr>
            <a:r>
              <a:rPr lang="en-US" altLang="en-US" sz="1800" b="1" dirty="0" smtClean="0">
                <a:solidFill>
                  <a:schemeClr val="tx1"/>
                </a:solidFill>
                <a:cs typeface="Times" charset="0"/>
              </a:rPr>
              <a:t>	Prices communicate to both buyers and sellers whether goods or services are scarce or easily available.  Prices can encourage or discourage production.</a:t>
            </a:r>
          </a:p>
          <a:p>
            <a:pPr>
              <a:spcBef>
                <a:spcPct val="20000"/>
              </a:spcBef>
              <a:buFontTx/>
              <a:buNone/>
            </a:pPr>
            <a:r>
              <a:rPr lang="en-US" altLang="en-US" sz="1800" b="1" dirty="0" smtClean="0">
                <a:solidFill>
                  <a:schemeClr val="tx1"/>
                </a:solidFill>
                <a:cs typeface="Times" charset="0"/>
              </a:rPr>
              <a:t>2. Signals</a:t>
            </a:r>
          </a:p>
          <a:p>
            <a:pPr>
              <a:spcBef>
                <a:spcPct val="20000"/>
              </a:spcBef>
              <a:buFontTx/>
              <a:buNone/>
            </a:pPr>
            <a:r>
              <a:rPr lang="en-US" altLang="en-US" sz="1800" b="1" dirty="0" smtClean="0">
                <a:solidFill>
                  <a:schemeClr val="tx1"/>
                </a:solidFill>
                <a:cs typeface="Times" charset="0"/>
              </a:rPr>
              <a:t>	Think of prices as a traffic light.  A relatively high price is a green light telling producers to make more.  A relatively low price is a red light telling producers to make less.</a:t>
            </a:r>
          </a:p>
          <a:p>
            <a:pPr>
              <a:spcBef>
                <a:spcPct val="20000"/>
              </a:spcBef>
              <a:buFontTx/>
              <a:buNone/>
            </a:pPr>
            <a:r>
              <a:rPr lang="en-US" altLang="en-US" sz="1800" b="1" dirty="0" smtClean="0">
                <a:solidFill>
                  <a:schemeClr val="tx1"/>
                </a:solidFill>
                <a:cs typeface="Times" charset="0"/>
              </a:rPr>
              <a:t>3. Flexibility</a:t>
            </a:r>
          </a:p>
          <a:p>
            <a:pPr>
              <a:spcBef>
                <a:spcPct val="20000"/>
              </a:spcBef>
              <a:buFontTx/>
              <a:buNone/>
            </a:pPr>
            <a:r>
              <a:rPr lang="en-US" altLang="en-US" sz="1800" b="1" dirty="0" smtClean="0">
                <a:solidFill>
                  <a:schemeClr val="tx1"/>
                </a:solidFill>
                <a:cs typeface="Times" charset="0"/>
              </a:rPr>
              <a:t>	In many markets, prices are much more flexible than production levels.  They can be easily increased or decreased to solve problems of excess supply or excess demand.</a:t>
            </a:r>
          </a:p>
          <a:p>
            <a:pPr>
              <a:spcBef>
                <a:spcPct val="20000"/>
              </a:spcBef>
              <a:buFontTx/>
              <a:buNone/>
            </a:pPr>
            <a:r>
              <a:rPr lang="en-US" altLang="en-US" sz="1800" b="1" dirty="0" smtClean="0">
                <a:solidFill>
                  <a:schemeClr val="tx1"/>
                </a:solidFill>
                <a:cs typeface="Times" charset="0"/>
              </a:rPr>
              <a:t>4. Price System is "Free"</a:t>
            </a:r>
          </a:p>
          <a:p>
            <a:pPr>
              <a:spcBef>
                <a:spcPct val="20000"/>
              </a:spcBef>
              <a:buFontTx/>
              <a:buNone/>
            </a:pPr>
            <a:r>
              <a:rPr lang="en-US" altLang="en-US" sz="1800" b="1" dirty="0" smtClean="0">
                <a:solidFill>
                  <a:schemeClr val="tx1"/>
                </a:solidFill>
                <a:cs typeface="Times" charset="0"/>
              </a:rPr>
              <a:t>	Unlike central planning, a distribution system based on prices costs nothing to administer.</a:t>
            </a:r>
            <a:endParaRPr lang="en-US" altLang="en-US" sz="1800" b="1" dirty="0" smtClean="0">
              <a:solidFill>
                <a:schemeClr val="tx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91525"/>
                                        </p:tgtEl>
                                        <p:attrNameLst>
                                          <p:attrName>style.visibility</p:attrName>
                                        </p:attrNameLst>
                                      </p:cBhvr>
                                      <p:to>
                                        <p:strVal val="visible"/>
                                      </p:to>
                                    </p:set>
                                    <p:anim calcmode="lin" valueType="num">
                                      <p:cBhvr additive="base">
                                        <p:cTn id="7" dur="500" fill="hold"/>
                                        <p:tgtEl>
                                          <p:spTgt spid="491525"/>
                                        </p:tgtEl>
                                        <p:attrNameLst>
                                          <p:attrName>ppt_x</p:attrName>
                                        </p:attrNameLst>
                                      </p:cBhvr>
                                      <p:tavLst>
                                        <p:tav tm="0">
                                          <p:val>
                                            <p:strVal val="#ppt_x"/>
                                          </p:val>
                                        </p:tav>
                                        <p:tav tm="100000">
                                          <p:val>
                                            <p:strVal val="#ppt_x"/>
                                          </p:val>
                                        </p:tav>
                                      </p:tavLst>
                                    </p:anim>
                                    <p:anim calcmode="lin" valueType="num">
                                      <p:cBhvr additive="base">
                                        <p:cTn id="8" dur="500" fill="hold"/>
                                        <p:tgtEl>
                                          <p:spTgt spid="49152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72" fill="hold" grpId="0" nodeType="clickEffect">
                                  <p:stCondLst>
                                    <p:cond delay="0"/>
                                  </p:stCondLst>
                                  <p:childTnLst>
                                    <p:set>
                                      <p:cBhvr>
                                        <p:cTn id="12" dur="1" fill="hold">
                                          <p:stCondLst>
                                            <p:cond delay="0"/>
                                          </p:stCondLst>
                                        </p:cTn>
                                        <p:tgtEl>
                                          <p:spTgt spid="491522"/>
                                        </p:tgtEl>
                                        <p:attrNameLst>
                                          <p:attrName>style.visibility</p:attrName>
                                        </p:attrNameLst>
                                      </p:cBhvr>
                                      <p:to>
                                        <p:strVal val="visible"/>
                                      </p:to>
                                    </p:set>
                                    <p:anim calcmode="lin" valueType="num">
                                      <p:cBhvr>
                                        <p:cTn id="13" dur="500" fill="hold"/>
                                        <p:tgtEl>
                                          <p:spTgt spid="491522"/>
                                        </p:tgtEl>
                                        <p:attrNameLst>
                                          <p:attrName>ppt_w</p:attrName>
                                        </p:attrNameLst>
                                      </p:cBhvr>
                                      <p:tavLst>
                                        <p:tav tm="0">
                                          <p:val>
                                            <p:strVal val="2/3*#ppt_w"/>
                                          </p:val>
                                        </p:tav>
                                        <p:tav tm="100000">
                                          <p:val>
                                            <p:strVal val="#ppt_w"/>
                                          </p:val>
                                        </p:tav>
                                      </p:tavLst>
                                    </p:anim>
                                    <p:anim calcmode="lin" valueType="num">
                                      <p:cBhvr>
                                        <p:cTn id="14" dur="500" fill="hold"/>
                                        <p:tgtEl>
                                          <p:spTgt spid="491522"/>
                                        </p:tgtEl>
                                        <p:attrNameLst>
                                          <p:attrName>ppt_h</p:attrName>
                                        </p:attrNameLst>
                                      </p:cBhvr>
                                      <p:tavLst>
                                        <p:tav tm="0">
                                          <p:val>
                                            <p:strVal val="2/3*#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491524">
                                            <p:txEl>
                                              <p:pRg st="0" end="0"/>
                                            </p:txEl>
                                          </p:spTgt>
                                        </p:tgtEl>
                                        <p:attrNameLst>
                                          <p:attrName>style.visibility</p:attrName>
                                        </p:attrNameLst>
                                      </p:cBhvr>
                                      <p:to>
                                        <p:strVal val="visible"/>
                                      </p:to>
                                    </p:set>
                                    <p:animEffect transition="in" filter="dissolve">
                                      <p:cBhvr>
                                        <p:cTn id="19" dur="500"/>
                                        <p:tgtEl>
                                          <p:spTgt spid="491524">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491524">
                                            <p:txEl>
                                              <p:pRg st="1" end="1"/>
                                            </p:txEl>
                                          </p:spTgt>
                                        </p:tgtEl>
                                        <p:attrNameLst>
                                          <p:attrName>style.visibility</p:attrName>
                                        </p:attrNameLst>
                                      </p:cBhvr>
                                      <p:to>
                                        <p:strVal val="visible"/>
                                      </p:to>
                                    </p:set>
                                    <p:animEffect transition="in" filter="dissolve">
                                      <p:cBhvr>
                                        <p:cTn id="24" dur="500"/>
                                        <p:tgtEl>
                                          <p:spTgt spid="49152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491524">
                                            <p:txEl>
                                              <p:pRg st="2" end="2"/>
                                            </p:txEl>
                                          </p:spTgt>
                                        </p:tgtEl>
                                        <p:attrNameLst>
                                          <p:attrName>style.visibility</p:attrName>
                                        </p:attrNameLst>
                                      </p:cBhvr>
                                      <p:to>
                                        <p:strVal val="visible"/>
                                      </p:to>
                                    </p:set>
                                    <p:animEffect transition="in" filter="dissolve">
                                      <p:cBhvr>
                                        <p:cTn id="29" dur="500"/>
                                        <p:tgtEl>
                                          <p:spTgt spid="491524">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491524">
                                            <p:txEl>
                                              <p:pRg st="3" end="3"/>
                                            </p:txEl>
                                          </p:spTgt>
                                        </p:tgtEl>
                                        <p:attrNameLst>
                                          <p:attrName>style.visibility</p:attrName>
                                        </p:attrNameLst>
                                      </p:cBhvr>
                                      <p:to>
                                        <p:strVal val="visible"/>
                                      </p:to>
                                    </p:set>
                                    <p:animEffect transition="in" filter="dissolve">
                                      <p:cBhvr>
                                        <p:cTn id="34" dur="500"/>
                                        <p:tgtEl>
                                          <p:spTgt spid="491524">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491524">
                                            <p:txEl>
                                              <p:pRg st="4" end="4"/>
                                            </p:txEl>
                                          </p:spTgt>
                                        </p:tgtEl>
                                        <p:attrNameLst>
                                          <p:attrName>style.visibility</p:attrName>
                                        </p:attrNameLst>
                                      </p:cBhvr>
                                      <p:to>
                                        <p:strVal val="visible"/>
                                      </p:to>
                                    </p:set>
                                    <p:animEffect transition="in" filter="dissolve">
                                      <p:cBhvr>
                                        <p:cTn id="39" dur="500"/>
                                        <p:tgtEl>
                                          <p:spTgt spid="491524">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491524">
                                            <p:txEl>
                                              <p:pRg st="5" end="5"/>
                                            </p:txEl>
                                          </p:spTgt>
                                        </p:tgtEl>
                                        <p:attrNameLst>
                                          <p:attrName>style.visibility</p:attrName>
                                        </p:attrNameLst>
                                      </p:cBhvr>
                                      <p:to>
                                        <p:strVal val="visible"/>
                                      </p:to>
                                    </p:set>
                                    <p:animEffect transition="in" filter="dissolve">
                                      <p:cBhvr>
                                        <p:cTn id="44" dur="500"/>
                                        <p:tgtEl>
                                          <p:spTgt spid="491524">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491524">
                                            <p:txEl>
                                              <p:pRg st="6" end="6"/>
                                            </p:txEl>
                                          </p:spTgt>
                                        </p:tgtEl>
                                        <p:attrNameLst>
                                          <p:attrName>style.visibility</p:attrName>
                                        </p:attrNameLst>
                                      </p:cBhvr>
                                      <p:to>
                                        <p:strVal val="visible"/>
                                      </p:to>
                                    </p:set>
                                    <p:animEffect transition="in" filter="dissolve">
                                      <p:cBhvr>
                                        <p:cTn id="49" dur="500"/>
                                        <p:tgtEl>
                                          <p:spTgt spid="491524">
                                            <p:txEl>
                                              <p:pRg st="6" end="6"/>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grpId="0" nodeType="clickEffect">
                                  <p:stCondLst>
                                    <p:cond delay="0"/>
                                  </p:stCondLst>
                                  <p:childTnLst>
                                    <p:set>
                                      <p:cBhvr>
                                        <p:cTn id="53" dur="1" fill="hold">
                                          <p:stCondLst>
                                            <p:cond delay="0"/>
                                          </p:stCondLst>
                                        </p:cTn>
                                        <p:tgtEl>
                                          <p:spTgt spid="491524">
                                            <p:txEl>
                                              <p:pRg st="7" end="7"/>
                                            </p:txEl>
                                          </p:spTgt>
                                        </p:tgtEl>
                                        <p:attrNameLst>
                                          <p:attrName>style.visibility</p:attrName>
                                        </p:attrNameLst>
                                      </p:cBhvr>
                                      <p:to>
                                        <p:strVal val="visible"/>
                                      </p:to>
                                    </p:set>
                                    <p:animEffect transition="in" filter="dissolve">
                                      <p:cBhvr>
                                        <p:cTn id="54" dur="500"/>
                                        <p:tgtEl>
                                          <p:spTgt spid="49152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22" grpId="0" autoUpdateAnimBg="0"/>
      <p:bldP spid="491525" grpId="0" autoUpdateAnimBg="0"/>
      <p:bldP spid="491524" grpId="0" build="p" bldLvl="5"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p:txBody>
          <a:bodyPr>
            <a:normAutofit fontScale="90000"/>
          </a:bodyPr>
          <a:lstStyle/>
          <a:p>
            <a:pPr>
              <a:defRPr/>
            </a:pPr>
            <a:r>
              <a:rPr lang="en-US" sz="4400" smtClean="0">
                <a:solidFill>
                  <a:srgbClr val="FF00FF"/>
                </a:solidFill>
                <a:latin typeface="Curlz MT" pitchFamily="82" charset="0"/>
              </a:rPr>
              <a:t>LAW OF DEMAND</a:t>
            </a:r>
            <a:endParaRPr lang="en-US" smtClean="0">
              <a:latin typeface="Curlz MT" pitchFamily="82" charset="0"/>
            </a:endParaRPr>
          </a:p>
        </p:txBody>
      </p:sp>
      <p:pic>
        <p:nvPicPr>
          <p:cNvPr id="8195" name="Picture 3"/>
          <p:cNvPicPr>
            <a:picLocks noGrp="1" noChangeAspect="1" noChangeArrowheads="1"/>
          </p:cNvPicPr>
          <p:nvPr>
            <p:ph sz="quarter" idx="1"/>
          </p:nvPr>
        </p:nvPicPr>
        <p:blipFill>
          <a:blip r:embed="rId2" cstate="print"/>
          <a:srcRect/>
          <a:stretch>
            <a:fillRect/>
          </a:stretch>
        </p:blipFill>
        <p:spPr>
          <a:xfrm>
            <a:off x="3232150" y="868363"/>
            <a:ext cx="2895600" cy="1851025"/>
          </a:xfrm>
        </p:spPr>
      </p:pic>
      <p:sp>
        <p:nvSpPr>
          <p:cNvPr id="8197" name="Text Box 5"/>
          <p:cNvSpPr txBox="1">
            <a:spLocks noChangeArrowheads="1"/>
          </p:cNvSpPr>
          <p:nvPr/>
        </p:nvSpPr>
        <p:spPr bwMode="auto">
          <a:xfrm>
            <a:off x="2171700" y="900113"/>
            <a:ext cx="1533525" cy="701675"/>
          </a:xfrm>
          <a:prstGeom prst="rect">
            <a:avLst/>
          </a:prstGeom>
          <a:noFill/>
          <a:ln w="9525">
            <a:noFill/>
            <a:miter lim="800000"/>
            <a:headEnd/>
            <a:tailEnd/>
          </a:ln>
        </p:spPr>
        <p:txBody>
          <a:bodyPr>
            <a:spAutoFit/>
          </a:bodyPr>
          <a:lstStyle/>
          <a:p>
            <a:pPr>
              <a:spcBef>
                <a:spcPct val="50000"/>
              </a:spcBef>
            </a:pPr>
            <a:r>
              <a:rPr kumimoji="0" lang="en-US" sz="4000"/>
              <a:t>Price</a:t>
            </a:r>
            <a:endParaRPr kumimoji="0" lang="en-US"/>
          </a:p>
        </p:txBody>
      </p:sp>
      <p:sp>
        <p:nvSpPr>
          <p:cNvPr id="8198" name="Text Box 6"/>
          <p:cNvSpPr txBox="1">
            <a:spLocks noChangeArrowheads="1"/>
          </p:cNvSpPr>
          <p:nvPr/>
        </p:nvSpPr>
        <p:spPr bwMode="auto">
          <a:xfrm>
            <a:off x="5910263" y="1779588"/>
            <a:ext cx="1995487" cy="701675"/>
          </a:xfrm>
          <a:prstGeom prst="rect">
            <a:avLst/>
          </a:prstGeom>
          <a:noFill/>
          <a:ln w="9525">
            <a:noFill/>
            <a:miter lim="800000"/>
            <a:headEnd/>
            <a:tailEnd/>
          </a:ln>
        </p:spPr>
        <p:txBody>
          <a:bodyPr>
            <a:spAutoFit/>
          </a:bodyPr>
          <a:lstStyle/>
          <a:p>
            <a:pPr>
              <a:spcBef>
                <a:spcPct val="50000"/>
              </a:spcBef>
            </a:pPr>
            <a:r>
              <a:rPr kumimoji="0" lang="en-US" sz="4000"/>
              <a:t>Demand </a:t>
            </a:r>
          </a:p>
        </p:txBody>
      </p:sp>
      <p:sp>
        <p:nvSpPr>
          <p:cNvPr id="429064" name="Text Box 8"/>
          <p:cNvSpPr txBox="1">
            <a:spLocks noChangeArrowheads="1"/>
          </p:cNvSpPr>
          <p:nvPr/>
        </p:nvSpPr>
        <p:spPr bwMode="auto">
          <a:xfrm>
            <a:off x="0" y="2703830"/>
            <a:ext cx="9144000" cy="3879850"/>
          </a:xfrm>
          <a:prstGeom prst="rect">
            <a:avLst/>
          </a:prstGeom>
          <a:noFill/>
          <a:ln w="9525">
            <a:noFill/>
            <a:miter lim="800000"/>
            <a:headEnd/>
            <a:tailEnd/>
          </a:ln>
        </p:spPr>
        <p:txBody>
          <a:bodyPr>
            <a:spAutoFit/>
          </a:bodyPr>
          <a:lstStyle/>
          <a:p>
            <a:pPr algn="ctr">
              <a:spcBef>
                <a:spcPct val="50000"/>
              </a:spcBef>
              <a:buFontTx/>
              <a:buNone/>
              <a:defRPr/>
            </a:pPr>
            <a:r>
              <a:rPr kumimoji="0" lang="en-US" sz="4000" dirty="0"/>
              <a:t>As the price of a product increases, consumers buy less of a product</a:t>
            </a:r>
          </a:p>
          <a:p>
            <a:pPr algn="ctr">
              <a:spcBef>
                <a:spcPct val="50000"/>
              </a:spcBef>
              <a:buFontTx/>
              <a:buNone/>
              <a:defRPr/>
            </a:pPr>
            <a:r>
              <a:rPr kumimoji="0" lang="en-US" sz="4000" dirty="0"/>
              <a:t>~~~~~~~~~~~~~~~~~</a:t>
            </a:r>
          </a:p>
          <a:p>
            <a:pPr algn="ctr">
              <a:spcBef>
                <a:spcPct val="50000"/>
              </a:spcBef>
              <a:buFontTx/>
              <a:buNone/>
              <a:defRPr/>
            </a:pPr>
            <a:r>
              <a:rPr kumimoji="0" lang="en-US" sz="4000" dirty="0"/>
              <a:t>As the price of a product </a:t>
            </a:r>
            <a:r>
              <a:rPr kumimoji="0" lang="en-US" sz="4000" dirty="0" smtClean="0"/>
              <a:t>decreases, consumers </a:t>
            </a:r>
            <a:r>
              <a:rPr kumimoji="0" lang="en-US" sz="4000" dirty="0"/>
              <a:t>buy more of a product increases</a:t>
            </a:r>
            <a:endParaRPr kumimoji="0" lang="en-US"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29064"/>
                                        </p:tgtEl>
                                        <p:attrNameLst>
                                          <p:attrName>style.visibility</p:attrName>
                                        </p:attrNameLst>
                                      </p:cBhvr>
                                      <p:to>
                                        <p:strVal val="visible"/>
                                      </p:to>
                                    </p:set>
                                    <p:animEffect transition="in" filter="blinds(horizontal)">
                                      <p:cBhvr>
                                        <p:cTn id="7" dur="500"/>
                                        <p:tgtEl>
                                          <p:spTgt spid="4290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906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841875" y="957263"/>
            <a:ext cx="4352925" cy="5105400"/>
            <a:chOff x="3066" y="432"/>
            <a:chExt cx="2742" cy="3216"/>
          </a:xfrm>
        </p:grpSpPr>
        <p:pic>
          <p:nvPicPr>
            <p:cNvPr id="35874" name="Picture 3"/>
            <p:cNvPicPr>
              <a:picLocks noChangeAspect="1" noChangeArrowheads="1"/>
            </p:cNvPicPr>
            <p:nvPr/>
          </p:nvPicPr>
          <p:blipFill>
            <a:blip r:embed="rId2" cstate="print"/>
            <a:srcRect/>
            <a:stretch>
              <a:fillRect/>
            </a:stretch>
          </p:blipFill>
          <p:spPr bwMode="auto">
            <a:xfrm>
              <a:off x="3066" y="432"/>
              <a:ext cx="2742" cy="3216"/>
            </a:xfrm>
            <a:prstGeom prst="rect">
              <a:avLst/>
            </a:prstGeom>
            <a:noFill/>
            <a:ln w="9525">
              <a:noFill/>
              <a:miter lim="800000"/>
              <a:headEnd/>
              <a:tailEnd/>
            </a:ln>
          </p:spPr>
        </p:pic>
        <p:sp>
          <p:nvSpPr>
            <p:cNvPr id="35875" name="Text Box 4"/>
            <p:cNvSpPr txBox="1">
              <a:spLocks noChangeArrowheads="1"/>
            </p:cNvSpPr>
            <p:nvPr/>
          </p:nvSpPr>
          <p:spPr bwMode="auto">
            <a:xfrm>
              <a:off x="3312" y="576"/>
              <a:ext cx="2352" cy="366"/>
            </a:xfrm>
            <a:prstGeom prst="rect">
              <a:avLst/>
            </a:prstGeom>
            <a:noFill/>
            <a:ln w="9525">
              <a:noFill/>
              <a:miter lim="800000"/>
              <a:headEnd/>
              <a:tailEnd/>
            </a:ln>
          </p:spPr>
          <p:txBody>
            <a:bodyPr>
              <a:spAutoFit/>
            </a:bodyPr>
            <a:lstStyle/>
            <a:p>
              <a:pPr>
                <a:spcBef>
                  <a:spcPct val="50000"/>
                </a:spcBef>
                <a:buFontTx/>
                <a:buNone/>
              </a:pPr>
              <a:r>
                <a:rPr kumimoji="0" lang="en-US" altLang="en-US" sz="1600" b="1">
                  <a:solidFill>
                    <a:srgbClr val="FFFFFF"/>
                  </a:solidFill>
                  <a:latin typeface="Arial" charset="0"/>
                </a:rPr>
                <a:t>Increasing, Diminishing, and Negative Marginal Returns</a:t>
              </a:r>
              <a:endParaRPr kumimoji="0" lang="en-US" altLang="en-US" sz="3000">
                <a:latin typeface="Arial" charset="0"/>
              </a:endParaRPr>
            </a:p>
          </p:txBody>
        </p:sp>
        <p:sp>
          <p:nvSpPr>
            <p:cNvPr id="35876" name="Text Box 5"/>
            <p:cNvSpPr txBox="1">
              <a:spLocks noChangeArrowheads="1"/>
            </p:cNvSpPr>
            <p:nvPr/>
          </p:nvSpPr>
          <p:spPr bwMode="auto">
            <a:xfrm>
              <a:off x="4272" y="3144"/>
              <a:ext cx="1056" cy="312"/>
            </a:xfrm>
            <a:prstGeom prst="rect">
              <a:avLst/>
            </a:prstGeom>
            <a:noFill/>
            <a:ln w="9525">
              <a:noFill/>
              <a:miter lim="800000"/>
              <a:headEnd/>
              <a:tailEnd/>
            </a:ln>
          </p:spPr>
          <p:txBody>
            <a:bodyPr>
              <a:spAutoFit/>
            </a:bodyPr>
            <a:lstStyle/>
            <a:p>
              <a:pPr algn="ctr">
                <a:lnSpc>
                  <a:spcPct val="110000"/>
                </a:lnSpc>
                <a:spcBef>
                  <a:spcPct val="50000"/>
                </a:spcBef>
                <a:buFontTx/>
                <a:buNone/>
              </a:pPr>
              <a:r>
                <a:rPr kumimoji="0" lang="en-US" altLang="en-US" sz="1200" b="1">
                  <a:latin typeface="Arial" charset="0"/>
                </a:rPr>
                <a:t>Labor</a:t>
              </a:r>
              <a:br>
                <a:rPr kumimoji="0" lang="en-US" altLang="en-US" sz="1200" b="1">
                  <a:latin typeface="Arial" charset="0"/>
                </a:rPr>
              </a:br>
              <a:r>
                <a:rPr kumimoji="0" lang="en-US" altLang="en-US" sz="1200" b="1">
                  <a:latin typeface="Arial" charset="0"/>
                </a:rPr>
                <a:t>(number of workers)</a:t>
              </a:r>
              <a:endParaRPr kumimoji="0" lang="en-US" altLang="en-US" sz="2000" b="1">
                <a:latin typeface="Arial" charset="0"/>
              </a:endParaRPr>
            </a:p>
          </p:txBody>
        </p:sp>
        <p:sp>
          <p:nvSpPr>
            <p:cNvPr id="35877" name="Text Box 6"/>
            <p:cNvSpPr txBox="1">
              <a:spLocks noChangeArrowheads="1"/>
            </p:cNvSpPr>
            <p:nvPr/>
          </p:nvSpPr>
          <p:spPr bwMode="auto">
            <a:xfrm rot="-5400000">
              <a:off x="2612" y="2111"/>
              <a:ext cx="1595" cy="254"/>
            </a:xfrm>
            <a:prstGeom prst="rect">
              <a:avLst/>
            </a:prstGeom>
            <a:noFill/>
            <a:ln w="9525">
              <a:noFill/>
              <a:miter lim="800000"/>
              <a:headEnd/>
              <a:tailEnd/>
            </a:ln>
          </p:spPr>
          <p:txBody>
            <a:bodyPr>
              <a:spAutoFit/>
            </a:bodyPr>
            <a:lstStyle/>
            <a:p>
              <a:pPr algn="ctr">
                <a:lnSpc>
                  <a:spcPct val="60000"/>
                </a:lnSpc>
                <a:spcBef>
                  <a:spcPct val="50000"/>
                </a:spcBef>
                <a:buFontTx/>
                <a:buNone/>
              </a:pPr>
              <a:r>
                <a:rPr kumimoji="0" lang="en-US" altLang="en-US" sz="1200" b="1">
                  <a:latin typeface="Arial" charset="0"/>
                </a:rPr>
                <a:t>Marginal Product of labor</a:t>
              </a:r>
            </a:p>
            <a:p>
              <a:pPr algn="ctr">
                <a:lnSpc>
                  <a:spcPct val="60000"/>
                </a:lnSpc>
                <a:spcBef>
                  <a:spcPct val="50000"/>
                </a:spcBef>
                <a:buFontTx/>
                <a:buNone/>
              </a:pPr>
              <a:r>
                <a:rPr kumimoji="0" lang="en-US" altLang="en-US" sz="1200" b="1">
                  <a:latin typeface="Arial" charset="0"/>
                </a:rPr>
                <a:t>(beanbags per hour)</a:t>
              </a:r>
              <a:endParaRPr kumimoji="0" lang="en-US" altLang="en-US" sz="2000" b="1">
                <a:latin typeface="Arial" charset="0"/>
              </a:endParaRPr>
            </a:p>
          </p:txBody>
        </p:sp>
        <p:sp>
          <p:nvSpPr>
            <p:cNvPr id="35878" name="Text Box 7"/>
            <p:cNvSpPr txBox="1">
              <a:spLocks noChangeArrowheads="1"/>
            </p:cNvSpPr>
            <p:nvPr/>
          </p:nvSpPr>
          <p:spPr bwMode="auto">
            <a:xfrm>
              <a:off x="3504" y="1152"/>
              <a:ext cx="240" cy="2076"/>
            </a:xfrm>
            <a:prstGeom prst="rect">
              <a:avLst/>
            </a:prstGeom>
            <a:noFill/>
            <a:ln w="9525">
              <a:noFill/>
              <a:miter lim="800000"/>
              <a:headEnd/>
              <a:tailEnd/>
            </a:ln>
          </p:spPr>
          <p:txBody>
            <a:bodyPr>
              <a:spAutoFit/>
            </a:bodyPr>
            <a:lstStyle/>
            <a:p>
              <a:pPr algn="r">
                <a:spcBef>
                  <a:spcPct val="50000"/>
                </a:spcBef>
                <a:buFontTx/>
                <a:buNone/>
              </a:pPr>
              <a:r>
                <a:rPr kumimoji="0" lang="en-US" altLang="en-US" sz="1200">
                  <a:latin typeface="Arial" charset="0"/>
                </a:rPr>
                <a:t>8</a:t>
              </a:r>
            </a:p>
            <a:p>
              <a:pPr algn="r">
                <a:spcBef>
                  <a:spcPct val="50000"/>
                </a:spcBef>
                <a:buFontTx/>
                <a:buNone/>
              </a:pPr>
              <a:r>
                <a:rPr kumimoji="0" lang="en-US" altLang="en-US" sz="1200">
                  <a:latin typeface="Arial" charset="0"/>
                </a:rPr>
                <a:t>7</a:t>
              </a:r>
            </a:p>
            <a:p>
              <a:pPr algn="r">
                <a:spcBef>
                  <a:spcPct val="50000"/>
                </a:spcBef>
                <a:buFontTx/>
                <a:buNone/>
              </a:pPr>
              <a:r>
                <a:rPr kumimoji="0" lang="en-US" altLang="en-US" sz="1200">
                  <a:latin typeface="Arial" charset="0"/>
                </a:rPr>
                <a:t>6</a:t>
              </a:r>
            </a:p>
            <a:p>
              <a:pPr algn="r">
                <a:spcBef>
                  <a:spcPct val="50000"/>
                </a:spcBef>
                <a:buFontTx/>
                <a:buNone/>
              </a:pPr>
              <a:r>
                <a:rPr kumimoji="0" lang="en-US" altLang="en-US" sz="1200">
                  <a:latin typeface="Arial" charset="0"/>
                </a:rPr>
                <a:t>5</a:t>
              </a:r>
            </a:p>
            <a:p>
              <a:pPr algn="r">
                <a:spcBef>
                  <a:spcPct val="50000"/>
                </a:spcBef>
                <a:buFontTx/>
                <a:buNone/>
              </a:pPr>
              <a:r>
                <a:rPr kumimoji="0" lang="en-US" altLang="en-US" sz="1200">
                  <a:latin typeface="Arial" charset="0"/>
                </a:rPr>
                <a:t>4</a:t>
              </a:r>
            </a:p>
            <a:p>
              <a:pPr algn="r">
                <a:spcBef>
                  <a:spcPct val="50000"/>
                </a:spcBef>
                <a:buFontTx/>
                <a:buNone/>
              </a:pPr>
              <a:r>
                <a:rPr kumimoji="0" lang="en-US" altLang="en-US" sz="1200">
                  <a:latin typeface="Arial" charset="0"/>
                </a:rPr>
                <a:t>3</a:t>
              </a:r>
            </a:p>
            <a:p>
              <a:pPr algn="r">
                <a:spcBef>
                  <a:spcPct val="50000"/>
                </a:spcBef>
                <a:buFontTx/>
                <a:buNone/>
              </a:pPr>
              <a:r>
                <a:rPr kumimoji="0" lang="en-US" altLang="en-US" sz="1200">
                  <a:latin typeface="Arial" charset="0"/>
                </a:rPr>
                <a:t>2</a:t>
              </a:r>
            </a:p>
            <a:p>
              <a:pPr algn="r">
                <a:spcBef>
                  <a:spcPct val="50000"/>
                </a:spcBef>
                <a:buFontTx/>
                <a:buNone/>
              </a:pPr>
              <a:r>
                <a:rPr kumimoji="0" lang="en-US" altLang="en-US" sz="1200">
                  <a:latin typeface="Arial" charset="0"/>
                </a:rPr>
                <a:t>1</a:t>
              </a:r>
            </a:p>
            <a:p>
              <a:pPr algn="r">
                <a:spcBef>
                  <a:spcPct val="50000"/>
                </a:spcBef>
                <a:buFontTx/>
                <a:buNone/>
              </a:pPr>
              <a:r>
                <a:rPr kumimoji="0" lang="en-US" altLang="en-US" sz="1200">
                  <a:latin typeface="Arial" charset="0"/>
                </a:rPr>
                <a:t>0</a:t>
              </a:r>
            </a:p>
            <a:p>
              <a:pPr algn="r">
                <a:spcBef>
                  <a:spcPct val="50000"/>
                </a:spcBef>
                <a:buFontTx/>
                <a:buNone/>
              </a:pPr>
              <a:r>
                <a:rPr kumimoji="0" lang="en-US" altLang="en-US" sz="1200">
                  <a:latin typeface="Arial" charset="0"/>
                </a:rPr>
                <a:t>–1</a:t>
              </a:r>
            </a:p>
            <a:p>
              <a:pPr algn="r">
                <a:spcBef>
                  <a:spcPct val="50000"/>
                </a:spcBef>
                <a:buFontTx/>
                <a:buNone/>
              </a:pPr>
              <a:r>
                <a:rPr kumimoji="0" lang="en-US" altLang="en-US" sz="1200">
                  <a:latin typeface="Arial" charset="0"/>
                </a:rPr>
                <a:t>–2</a:t>
              </a:r>
            </a:p>
            <a:p>
              <a:pPr algn="r">
                <a:spcBef>
                  <a:spcPct val="50000"/>
                </a:spcBef>
                <a:buFontTx/>
                <a:buNone/>
              </a:pPr>
              <a:r>
                <a:rPr kumimoji="0" lang="en-US" altLang="en-US" sz="1200">
                  <a:latin typeface="Arial" charset="0"/>
                </a:rPr>
                <a:t>–3</a:t>
              </a:r>
              <a:endParaRPr kumimoji="0" lang="en-US" altLang="en-US" sz="2000">
                <a:latin typeface="Arial" charset="0"/>
              </a:endParaRPr>
            </a:p>
          </p:txBody>
        </p:sp>
        <p:pic>
          <p:nvPicPr>
            <p:cNvPr id="35879" name="Picture 8"/>
            <p:cNvPicPr>
              <a:picLocks noChangeAspect="1" noChangeArrowheads="1"/>
            </p:cNvPicPr>
            <p:nvPr/>
          </p:nvPicPr>
          <p:blipFill>
            <a:blip r:embed="rId3" cstate="print"/>
            <a:srcRect/>
            <a:stretch>
              <a:fillRect/>
            </a:stretch>
          </p:blipFill>
          <p:spPr bwMode="auto">
            <a:xfrm>
              <a:off x="3630" y="960"/>
              <a:ext cx="2130" cy="2304"/>
            </a:xfrm>
            <a:prstGeom prst="rect">
              <a:avLst/>
            </a:prstGeom>
            <a:noFill/>
            <a:ln w="9525">
              <a:noFill/>
              <a:miter lim="800000"/>
              <a:headEnd/>
              <a:tailEnd/>
            </a:ln>
          </p:spPr>
        </p:pic>
      </p:grpSp>
      <p:grpSp>
        <p:nvGrpSpPr>
          <p:cNvPr id="3" name="Group 9"/>
          <p:cNvGrpSpPr>
            <a:grpSpLocks/>
          </p:cNvGrpSpPr>
          <p:nvPr/>
        </p:nvGrpSpPr>
        <p:grpSpPr bwMode="auto">
          <a:xfrm>
            <a:off x="76200" y="2195513"/>
            <a:ext cx="8885238" cy="2541587"/>
            <a:chOff x="48" y="1383"/>
            <a:chExt cx="5597" cy="1601"/>
          </a:xfrm>
        </p:grpSpPr>
        <p:sp>
          <p:nvSpPr>
            <p:cNvPr id="35867" name="Rectangle 10"/>
            <p:cNvSpPr>
              <a:spLocks noChangeArrowheads="1"/>
            </p:cNvSpPr>
            <p:nvPr/>
          </p:nvSpPr>
          <p:spPr bwMode="auto">
            <a:xfrm>
              <a:off x="48" y="1659"/>
              <a:ext cx="3024" cy="1056"/>
            </a:xfrm>
            <a:prstGeom prst="rect">
              <a:avLst/>
            </a:prstGeom>
            <a:noFill/>
            <a:ln w="9525">
              <a:noFill/>
              <a:miter lim="800000"/>
              <a:headEnd/>
              <a:tailEnd/>
            </a:ln>
          </p:spPr>
          <p:txBody>
            <a:bodyPr/>
            <a:lstStyle/>
            <a:p>
              <a:pPr>
                <a:spcBef>
                  <a:spcPct val="0"/>
                </a:spcBef>
                <a:buFontTx/>
                <a:buNone/>
              </a:pPr>
              <a:r>
                <a:rPr lang="en-US" altLang="en-US" sz="2000" b="1">
                  <a:solidFill>
                    <a:schemeClr val="tx2"/>
                  </a:solidFill>
                  <a:latin typeface="Arial" charset="0"/>
                </a:rPr>
                <a:t>Diminishing marginal returns</a:t>
              </a:r>
              <a:r>
                <a:rPr lang="en-US" altLang="en-US" sz="2000" b="1">
                  <a:latin typeface="Arial" charset="0"/>
                </a:rPr>
                <a:t> occur when marginal production levels decrease with new investment.</a:t>
              </a:r>
              <a:endParaRPr lang="en-US" altLang="en-US">
                <a:latin typeface="Times New Roman" pitchFamily="18" charset="0"/>
              </a:endParaRPr>
            </a:p>
          </p:txBody>
        </p:sp>
        <p:sp>
          <p:nvSpPr>
            <p:cNvPr id="35868" name="Text Box 11"/>
            <p:cNvSpPr txBox="1">
              <a:spLocks noChangeArrowheads="1"/>
            </p:cNvSpPr>
            <p:nvPr/>
          </p:nvSpPr>
          <p:spPr bwMode="auto">
            <a:xfrm>
              <a:off x="4527" y="2811"/>
              <a:ext cx="116"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4</a:t>
              </a:r>
            </a:p>
          </p:txBody>
        </p:sp>
        <p:sp>
          <p:nvSpPr>
            <p:cNvPr id="35869" name="Text Box 12"/>
            <p:cNvSpPr txBox="1">
              <a:spLocks noChangeArrowheads="1"/>
            </p:cNvSpPr>
            <p:nvPr/>
          </p:nvSpPr>
          <p:spPr bwMode="auto">
            <a:xfrm>
              <a:off x="4696" y="2811"/>
              <a:ext cx="116"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5</a:t>
              </a:r>
            </a:p>
          </p:txBody>
        </p:sp>
        <p:sp>
          <p:nvSpPr>
            <p:cNvPr id="35870" name="Text Box 13"/>
            <p:cNvSpPr txBox="1">
              <a:spLocks noChangeArrowheads="1"/>
            </p:cNvSpPr>
            <p:nvPr/>
          </p:nvSpPr>
          <p:spPr bwMode="auto">
            <a:xfrm>
              <a:off x="4876" y="2811"/>
              <a:ext cx="116"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6</a:t>
              </a:r>
            </a:p>
          </p:txBody>
        </p:sp>
        <p:sp>
          <p:nvSpPr>
            <p:cNvPr id="35871" name="Text Box 14"/>
            <p:cNvSpPr txBox="1">
              <a:spLocks noChangeArrowheads="1"/>
            </p:cNvSpPr>
            <p:nvPr/>
          </p:nvSpPr>
          <p:spPr bwMode="auto">
            <a:xfrm>
              <a:off x="5052" y="2811"/>
              <a:ext cx="116"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7</a:t>
              </a:r>
            </a:p>
          </p:txBody>
        </p:sp>
        <p:pic>
          <p:nvPicPr>
            <p:cNvPr id="35872" name="Picture 15"/>
            <p:cNvPicPr>
              <a:picLocks noChangeAspect="1" noChangeArrowheads="1"/>
            </p:cNvPicPr>
            <p:nvPr/>
          </p:nvPicPr>
          <p:blipFill>
            <a:blip r:embed="rId4" cstate="print"/>
            <a:srcRect/>
            <a:stretch>
              <a:fillRect/>
            </a:stretch>
          </p:blipFill>
          <p:spPr bwMode="auto">
            <a:xfrm>
              <a:off x="4381" y="1608"/>
              <a:ext cx="1264" cy="1300"/>
            </a:xfrm>
            <a:prstGeom prst="rect">
              <a:avLst/>
            </a:prstGeom>
            <a:noFill/>
            <a:ln w="9525">
              <a:noFill/>
              <a:miter lim="800000"/>
              <a:headEnd/>
              <a:tailEnd/>
            </a:ln>
          </p:spPr>
        </p:pic>
        <p:sp>
          <p:nvSpPr>
            <p:cNvPr id="35873" name="Text Box 16"/>
            <p:cNvSpPr txBox="1">
              <a:spLocks noChangeArrowheads="1"/>
            </p:cNvSpPr>
            <p:nvPr/>
          </p:nvSpPr>
          <p:spPr bwMode="auto">
            <a:xfrm>
              <a:off x="4662" y="1383"/>
              <a:ext cx="708" cy="352"/>
            </a:xfrm>
            <a:prstGeom prst="rect">
              <a:avLst/>
            </a:prstGeom>
            <a:noFill/>
            <a:ln w="9525">
              <a:noFill/>
              <a:miter lim="800000"/>
              <a:headEnd/>
              <a:tailEnd/>
            </a:ln>
          </p:spPr>
          <p:txBody>
            <a:bodyPr>
              <a:spAutoFit/>
            </a:bodyPr>
            <a:lstStyle/>
            <a:p>
              <a:pPr algn="ctr">
                <a:lnSpc>
                  <a:spcPct val="85000"/>
                </a:lnSpc>
                <a:spcBef>
                  <a:spcPct val="50000"/>
                </a:spcBef>
                <a:buFontTx/>
                <a:buNone/>
              </a:pPr>
              <a:r>
                <a:rPr kumimoji="0" lang="en-US" altLang="en-US" sz="1200">
                  <a:latin typeface="Arial" charset="0"/>
                </a:rPr>
                <a:t>Diminishing marginal returns</a:t>
              </a:r>
            </a:p>
          </p:txBody>
        </p:sp>
      </p:grpSp>
      <p:grpSp>
        <p:nvGrpSpPr>
          <p:cNvPr id="4" name="Group 17"/>
          <p:cNvGrpSpPr>
            <a:grpSpLocks/>
          </p:cNvGrpSpPr>
          <p:nvPr/>
        </p:nvGrpSpPr>
        <p:grpSpPr bwMode="auto">
          <a:xfrm>
            <a:off x="76200" y="3544888"/>
            <a:ext cx="8915400" cy="2427287"/>
            <a:chOff x="48" y="2233"/>
            <a:chExt cx="5616" cy="1529"/>
          </a:xfrm>
        </p:grpSpPr>
        <p:sp>
          <p:nvSpPr>
            <p:cNvPr id="35862" name="Rectangle 18"/>
            <p:cNvSpPr>
              <a:spLocks noChangeArrowheads="1"/>
            </p:cNvSpPr>
            <p:nvPr/>
          </p:nvSpPr>
          <p:spPr bwMode="auto">
            <a:xfrm>
              <a:off x="48" y="2706"/>
              <a:ext cx="3024" cy="1056"/>
            </a:xfrm>
            <a:prstGeom prst="rect">
              <a:avLst/>
            </a:prstGeom>
            <a:noFill/>
            <a:ln w="9525">
              <a:noFill/>
              <a:miter lim="800000"/>
              <a:headEnd/>
              <a:tailEnd/>
            </a:ln>
          </p:spPr>
          <p:txBody>
            <a:bodyPr/>
            <a:lstStyle/>
            <a:p>
              <a:pPr>
                <a:spcBef>
                  <a:spcPct val="0"/>
                </a:spcBef>
                <a:buFontTx/>
                <a:buNone/>
              </a:pPr>
              <a:r>
                <a:rPr lang="en-US" altLang="en-US" sz="2000" b="1">
                  <a:solidFill>
                    <a:schemeClr val="accent2"/>
                  </a:solidFill>
                  <a:latin typeface="Arial" charset="0"/>
                </a:rPr>
                <a:t>Negative marginal returns</a:t>
              </a:r>
              <a:r>
                <a:rPr lang="en-US" altLang="en-US" sz="2000" b="1">
                  <a:latin typeface="Arial" charset="0"/>
                </a:rPr>
                <a:t> occur when the marginal product of labor becomes negative.</a:t>
              </a:r>
              <a:endParaRPr lang="en-US" altLang="en-US">
                <a:latin typeface="Times New Roman" pitchFamily="18" charset="0"/>
              </a:endParaRPr>
            </a:p>
          </p:txBody>
        </p:sp>
        <p:pic>
          <p:nvPicPr>
            <p:cNvPr id="35863" name="Picture 19"/>
            <p:cNvPicPr>
              <a:picLocks noChangeAspect="1" noChangeArrowheads="1"/>
            </p:cNvPicPr>
            <p:nvPr/>
          </p:nvPicPr>
          <p:blipFill>
            <a:blip r:embed="rId5" cstate="print"/>
            <a:srcRect/>
            <a:stretch>
              <a:fillRect/>
            </a:stretch>
          </p:blipFill>
          <p:spPr bwMode="auto">
            <a:xfrm>
              <a:off x="5105" y="2447"/>
              <a:ext cx="559" cy="966"/>
            </a:xfrm>
            <a:prstGeom prst="rect">
              <a:avLst/>
            </a:prstGeom>
            <a:noFill/>
            <a:ln w="9525">
              <a:noFill/>
              <a:miter lim="800000"/>
              <a:headEnd/>
              <a:tailEnd/>
            </a:ln>
          </p:spPr>
        </p:pic>
        <p:sp>
          <p:nvSpPr>
            <p:cNvPr id="35864" name="Text Box 20"/>
            <p:cNvSpPr txBox="1">
              <a:spLocks noChangeArrowheads="1"/>
            </p:cNvSpPr>
            <p:nvPr/>
          </p:nvSpPr>
          <p:spPr bwMode="auto">
            <a:xfrm>
              <a:off x="5228" y="2810"/>
              <a:ext cx="116"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8</a:t>
              </a:r>
            </a:p>
          </p:txBody>
        </p:sp>
        <p:sp>
          <p:nvSpPr>
            <p:cNvPr id="35865" name="Text Box 21"/>
            <p:cNvSpPr txBox="1">
              <a:spLocks noChangeArrowheads="1"/>
            </p:cNvSpPr>
            <p:nvPr/>
          </p:nvSpPr>
          <p:spPr bwMode="auto">
            <a:xfrm>
              <a:off x="5428" y="2810"/>
              <a:ext cx="116"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9</a:t>
              </a:r>
            </a:p>
          </p:txBody>
        </p:sp>
        <p:sp>
          <p:nvSpPr>
            <p:cNvPr id="35866" name="Text Box 22"/>
            <p:cNvSpPr txBox="1">
              <a:spLocks noChangeArrowheads="1"/>
            </p:cNvSpPr>
            <p:nvPr/>
          </p:nvSpPr>
          <p:spPr bwMode="auto">
            <a:xfrm>
              <a:off x="5105" y="2233"/>
              <a:ext cx="554" cy="352"/>
            </a:xfrm>
            <a:prstGeom prst="rect">
              <a:avLst/>
            </a:prstGeom>
            <a:noFill/>
            <a:ln w="9525">
              <a:noFill/>
              <a:miter lim="800000"/>
              <a:headEnd/>
              <a:tailEnd/>
            </a:ln>
          </p:spPr>
          <p:txBody>
            <a:bodyPr>
              <a:spAutoFit/>
            </a:bodyPr>
            <a:lstStyle/>
            <a:p>
              <a:pPr algn="ctr">
                <a:lnSpc>
                  <a:spcPct val="85000"/>
                </a:lnSpc>
                <a:spcBef>
                  <a:spcPct val="50000"/>
                </a:spcBef>
                <a:buFontTx/>
                <a:buNone/>
              </a:pPr>
              <a:r>
                <a:rPr kumimoji="0" lang="en-US" altLang="en-US" sz="1200">
                  <a:latin typeface="Arial" charset="0"/>
                </a:rPr>
                <a:t>Negative marginal returns</a:t>
              </a:r>
            </a:p>
          </p:txBody>
        </p:sp>
      </p:grpSp>
      <p:sp>
        <p:nvSpPr>
          <p:cNvPr id="494621" name="Rectangle 29"/>
          <p:cNvSpPr>
            <a:spLocks noGrp="1" noChangeArrowheads="1"/>
          </p:cNvSpPr>
          <p:nvPr>
            <p:ph type="title"/>
          </p:nvPr>
        </p:nvSpPr>
        <p:spPr>
          <a:xfrm>
            <a:off x="0" y="0"/>
            <a:ext cx="9144000" cy="914400"/>
          </a:xfrm>
        </p:spPr>
        <p:txBody>
          <a:bodyPr/>
          <a:lstStyle/>
          <a:p>
            <a:pPr>
              <a:defRPr/>
            </a:pPr>
            <a:r>
              <a:rPr lang="en-US" altLang="en-US" smtClean="0"/>
              <a:t>Marginal Returns</a:t>
            </a:r>
          </a:p>
        </p:txBody>
      </p:sp>
      <p:grpSp>
        <p:nvGrpSpPr>
          <p:cNvPr id="5" name="Group 30"/>
          <p:cNvGrpSpPr>
            <a:grpSpLocks/>
          </p:cNvGrpSpPr>
          <p:nvPr/>
        </p:nvGrpSpPr>
        <p:grpSpPr bwMode="auto">
          <a:xfrm>
            <a:off x="122238" y="1231583"/>
            <a:ext cx="7105651" cy="3551237"/>
            <a:chOff x="77" y="747"/>
            <a:chExt cx="4476" cy="2237"/>
          </a:xfrm>
        </p:grpSpPr>
        <p:grpSp>
          <p:nvGrpSpPr>
            <p:cNvPr id="35855" name="Group 31"/>
            <p:cNvGrpSpPr>
              <a:grpSpLocks/>
            </p:cNvGrpSpPr>
            <p:nvPr/>
          </p:nvGrpSpPr>
          <p:grpSpPr bwMode="auto">
            <a:xfrm>
              <a:off x="3796" y="1245"/>
              <a:ext cx="757" cy="1739"/>
              <a:chOff x="3796" y="1245"/>
              <a:chExt cx="757" cy="1739"/>
            </a:xfrm>
          </p:grpSpPr>
          <p:sp>
            <p:nvSpPr>
              <p:cNvPr id="35857" name="Text Box 32"/>
              <p:cNvSpPr txBox="1">
                <a:spLocks noChangeArrowheads="1"/>
              </p:cNvSpPr>
              <p:nvPr/>
            </p:nvSpPr>
            <p:spPr bwMode="auto">
              <a:xfrm>
                <a:off x="3968" y="2811"/>
                <a:ext cx="48"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1</a:t>
                </a:r>
              </a:p>
            </p:txBody>
          </p:sp>
          <p:sp>
            <p:nvSpPr>
              <p:cNvPr id="35858" name="Text Box 33"/>
              <p:cNvSpPr txBox="1">
                <a:spLocks noChangeArrowheads="1"/>
              </p:cNvSpPr>
              <p:nvPr/>
            </p:nvSpPr>
            <p:spPr bwMode="auto">
              <a:xfrm>
                <a:off x="4142" y="2811"/>
                <a:ext cx="48"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2</a:t>
                </a:r>
              </a:p>
            </p:txBody>
          </p:sp>
          <p:sp>
            <p:nvSpPr>
              <p:cNvPr id="35859" name="Text Box 34"/>
              <p:cNvSpPr txBox="1">
                <a:spLocks noChangeArrowheads="1"/>
              </p:cNvSpPr>
              <p:nvPr/>
            </p:nvSpPr>
            <p:spPr bwMode="auto">
              <a:xfrm>
                <a:off x="4328" y="2811"/>
                <a:ext cx="48" cy="173"/>
              </a:xfrm>
              <a:prstGeom prst="rect">
                <a:avLst/>
              </a:prstGeom>
              <a:noFill/>
              <a:ln w="9525">
                <a:noFill/>
                <a:miter lim="800000"/>
                <a:headEnd/>
                <a:tailEnd/>
              </a:ln>
            </p:spPr>
            <p:txBody>
              <a:bodyPr>
                <a:spAutoFit/>
              </a:bodyPr>
              <a:lstStyle/>
              <a:p>
                <a:pPr algn="ctr">
                  <a:spcBef>
                    <a:spcPct val="50000"/>
                  </a:spcBef>
                  <a:buFontTx/>
                  <a:buNone/>
                </a:pPr>
                <a:r>
                  <a:rPr kumimoji="0" lang="en-US" altLang="en-US" sz="1200">
                    <a:latin typeface="Arial" charset="0"/>
                  </a:rPr>
                  <a:t>3</a:t>
                </a:r>
              </a:p>
            </p:txBody>
          </p:sp>
          <p:pic>
            <p:nvPicPr>
              <p:cNvPr id="35860" name="Picture 35"/>
              <p:cNvPicPr>
                <a:picLocks noChangeAspect="1" noChangeArrowheads="1"/>
              </p:cNvPicPr>
              <p:nvPr/>
            </p:nvPicPr>
            <p:blipFill>
              <a:blip r:embed="rId6" cstate="print"/>
              <a:srcRect/>
              <a:stretch>
                <a:fillRect/>
              </a:stretch>
            </p:blipFill>
            <p:spPr bwMode="auto">
              <a:xfrm>
                <a:off x="3796" y="1468"/>
                <a:ext cx="757" cy="1440"/>
              </a:xfrm>
              <a:prstGeom prst="rect">
                <a:avLst/>
              </a:prstGeom>
              <a:noFill/>
              <a:ln w="9525">
                <a:noFill/>
                <a:miter lim="800000"/>
                <a:headEnd/>
                <a:tailEnd/>
              </a:ln>
            </p:spPr>
          </p:pic>
          <p:sp>
            <p:nvSpPr>
              <p:cNvPr id="35861" name="Text Box 36"/>
              <p:cNvSpPr txBox="1">
                <a:spLocks noChangeArrowheads="1"/>
              </p:cNvSpPr>
              <p:nvPr/>
            </p:nvSpPr>
            <p:spPr bwMode="auto">
              <a:xfrm>
                <a:off x="3876" y="1245"/>
                <a:ext cx="596" cy="352"/>
              </a:xfrm>
              <a:prstGeom prst="rect">
                <a:avLst/>
              </a:prstGeom>
              <a:noFill/>
              <a:ln w="9525">
                <a:noFill/>
                <a:miter lim="800000"/>
                <a:headEnd/>
                <a:tailEnd/>
              </a:ln>
            </p:spPr>
            <p:txBody>
              <a:bodyPr>
                <a:spAutoFit/>
              </a:bodyPr>
              <a:lstStyle/>
              <a:p>
                <a:pPr algn="ctr">
                  <a:lnSpc>
                    <a:spcPct val="85000"/>
                  </a:lnSpc>
                  <a:spcBef>
                    <a:spcPct val="50000"/>
                  </a:spcBef>
                  <a:buFontTx/>
                  <a:buNone/>
                </a:pPr>
                <a:r>
                  <a:rPr kumimoji="0" lang="en-US" altLang="en-US" sz="1200">
                    <a:latin typeface="Arial" charset="0"/>
                  </a:rPr>
                  <a:t>Increasing marginal returns</a:t>
                </a:r>
              </a:p>
            </p:txBody>
          </p:sp>
        </p:grpSp>
        <p:sp>
          <p:nvSpPr>
            <p:cNvPr id="35856" name="Text Box 37"/>
            <p:cNvSpPr txBox="1">
              <a:spLocks noChangeArrowheads="1"/>
            </p:cNvSpPr>
            <p:nvPr/>
          </p:nvSpPr>
          <p:spPr bwMode="auto">
            <a:xfrm>
              <a:off x="77" y="747"/>
              <a:ext cx="2703" cy="634"/>
            </a:xfrm>
            <a:prstGeom prst="rect">
              <a:avLst/>
            </a:prstGeom>
            <a:noFill/>
            <a:ln w="9525">
              <a:noFill/>
              <a:miter lim="800000"/>
              <a:headEnd/>
              <a:tailEnd/>
            </a:ln>
          </p:spPr>
          <p:txBody>
            <a:bodyPr>
              <a:spAutoFit/>
            </a:bodyPr>
            <a:lstStyle/>
            <a:p>
              <a:pPr>
                <a:spcBef>
                  <a:spcPct val="50000"/>
                </a:spcBef>
                <a:buFontTx/>
                <a:buNone/>
              </a:pPr>
              <a:r>
                <a:rPr lang="en-US" altLang="en-US" sz="2000" b="1" dirty="0">
                  <a:solidFill>
                    <a:schemeClr val="accent2"/>
                  </a:solidFill>
                  <a:latin typeface="Arial" charset="0"/>
                </a:rPr>
                <a:t>Increasing marginal returns</a:t>
              </a:r>
              <a:r>
                <a:rPr lang="en-US" altLang="en-US" sz="2000" b="1" dirty="0">
                  <a:latin typeface="Arial" charset="0"/>
                </a:rPr>
                <a:t> occur when marginal production levels increase with new investment.</a:t>
              </a:r>
            </a:p>
          </p:txBody>
        </p:sp>
      </p:gr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5618" name="Rectangle 2"/>
          <p:cNvSpPr>
            <a:spLocks noGrp="1" noChangeArrowheads="1"/>
          </p:cNvSpPr>
          <p:nvPr>
            <p:ph type="title"/>
          </p:nvPr>
        </p:nvSpPr>
        <p:spPr/>
        <p:txBody>
          <a:bodyPr/>
          <a:lstStyle/>
          <a:p>
            <a:pPr>
              <a:defRPr/>
            </a:pPr>
            <a:r>
              <a:rPr lang="en-US" altLang="en-US" smtClean="0"/>
              <a:t>Production Costs</a:t>
            </a:r>
          </a:p>
        </p:txBody>
      </p:sp>
      <p:sp>
        <p:nvSpPr>
          <p:cNvPr id="495619" name="Rectangle 3"/>
          <p:cNvSpPr>
            <a:spLocks noGrp="1" noChangeArrowheads="1"/>
          </p:cNvSpPr>
          <p:nvPr>
            <p:ph sz="quarter" idx="1"/>
          </p:nvPr>
        </p:nvSpPr>
        <p:spPr/>
        <p:txBody>
          <a:bodyPr/>
          <a:lstStyle/>
          <a:p>
            <a:pPr>
              <a:lnSpc>
                <a:spcPct val="90000"/>
              </a:lnSpc>
            </a:pPr>
            <a:r>
              <a:rPr lang="en-US" altLang="en-US" sz="2400" dirty="0" smtClean="0">
                <a:latin typeface="Copperplate Gothic Bold" pitchFamily="34" charset="0"/>
              </a:rPr>
              <a:t>A </a:t>
            </a:r>
            <a:r>
              <a:rPr lang="en-US" altLang="en-US" sz="2400" dirty="0" smtClean="0">
                <a:solidFill>
                  <a:schemeClr val="accent2"/>
                </a:solidFill>
                <a:latin typeface="Copperplate Gothic Bold" pitchFamily="34" charset="0"/>
              </a:rPr>
              <a:t>fixed cost</a:t>
            </a:r>
            <a:r>
              <a:rPr lang="en-US" altLang="en-US" sz="2400" dirty="0" smtClean="0">
                <a:latin typeface="Copperplate Gothic Bold" pitchFamily="34" charset="0"/>
              </a:rPr>
              <a:t> is a cost that does not change, regardless of how much of a good is produced. Examples: rent and salaries</a:t>
            </a:r>
          </a:p>
          <a:p>
            <a:pPr>
              <a:lnSpc>
                <a:spcPct val="90000"/>
              </a:lnSpc>
            </a:pPr>
            <a:r>
              <a:rPr lang="en-US" altLang="en-US" sz="2400" dirty="0" smtClean="0">
                <a:solidFill>
                  <a:schemeClr val="accent2"/>
                </a:solidFill>
                <a:latin typeface="Copperplate Gothic Bold" pitchFamily="34" charset="0"/>
              </a:rPr>
              <a:t>Variable costs</a:t>
            </a:r>
            <a:r>
              <a:rPr lang="en-US" altLang="en-US" sz="2400" dirty="0" smtClean="0">
                <a:latin typeface="Copperplate Gothic Bold" pitchFamily="34" charset="0"/>
              </a:rPr>
              <a:t> are costs that rise or fall depending on how much is produced. Examples: costs of raw materials, some labor costs. </a:t>
            </a:r>
          </a:p>
          <a:p>
            <a:pPr>
              <a:lnSpc>
                <a:spcPct val="90000"/>
              </a:lnSpc>
            </a:pPr>
            <a:r>
              <a:rPr lang="en-US" altLang="en-US" sz="2400" dirty="0" smtClean="0">
                <a:latin typeface="Copperplate Gothic Bold" pitchFamily="34" charset="0"/>
              </a:rPr>
              <a:t>The </a:t>
            </a:r>
            <a:r>
              <a:rPr lang="en-US" altLang="en-US" sz="2400" dirty="0" smtClean="0">
                <a:solidFill>
                  <a:schemeClr val="accent2"/>
                </a:solidFill>
                <a:latin typeface="Copperplate Gothic Bold" pitchFamily="34" charset="0"/>
              </a:rPr>
              <a:t>total cost</a:t>
            </a:r>
            <a:r>
              <a:rPr lang="en-US" altLang="en-US" sz="2400" dirty="0" smtClean="0">
                <a:latin typeface="Copperplate Gothic Bold" pitchFamily="34" charset="0"/>
              </a:rPr>
              <a:t> equals fixed costs plus variable costs. </a:t>
            </a:r>
          </a:p>
          <a:p>
            <a:pPr>
              <a:lnSpc>
                <a:spcPct val="90000"/>
              </a:lnSpc>
            </a:pPr>
            <a:r>
              <a:rPr lang="en-US" altLang="en-US" sz="2400" dirty="0" smtClean="0">
                <a:latin typeface="Copperplate Gothic Bold" pitchFamily="34" charset="0"/>
              </a:rPr>
              <a:t>The  </a:t>
            </a:r>
            <a:r>
              <a:rPr lang="en-US" altLang="en-US" sz="2400" dirty="0" smtClean="0">
                <a:solidFill>
                  <a:schemeClr val="accent2"/>
                </a:solidFill>
                <a:latin typeface="Copperplate Gothic Bold" pitchFamily="34" charset="0"/>
              </a:rPr>
              <a:t>marginal cost</a:t>
            </a:r>
            <a:r>
              <a:rPr lang="en-US" altLang="en-US" sz="2400" dirty="0" smtClean="0">
                <a:latin typeface="Copperplate Gothic Bold" pitchFamily="34" charset="0"/>
              </a:rPr>
              <a:t> is the cost of producing one more unit of a good.</a:t>
            </a:r>
            <a:r>
              <a:rPr lang="en-US" altLang="en-US" dirty="0" smtClean="0"/>
              <a:t>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495618"/>
                                        </p:tgtEl>
                                        <p:attrNameLst>
                                          <p:attrName>style.visibility</p:attrName>
                                        </p:attrNameLst>
                                      </p:cBhvr>
                                      <p:to>
                                        <p:strVal val="visible"/>
                                      </p:to>
                                    </p:set>
                                    <p:anim calcmode="lin" valueType="num">
                                      <p:cBhvr additive="base">
                                        <p:cTn id="7" dur="500" fill="hold"/>
                                        <p:tgtEl>
                                          <p:spTgt spid="495618"/>
                                        </p:tgtEl>
                                        <p:attrNameLst>
                                          <p:attrName>ppt_x</p:attrName>
                                        </p:attrNameLst>
                                      </p:cBhvr>
                                      <p:tavLst>
                                        <p:tav tm="0">
                                          <p:val>
                                            <p:strVal val="#ppt_x"/>
                                          </p:val>
                                        </p:tav>
                                        <p:tav tm="100000">
                                          <p:val>
                                            <p:strVal val="#ppt_x"/>
                                          </p:val>
                                        </p:tav>
                                      </p:tavLst>
                                    </p:anim>
                                    <p:anim calcmode="lin" valueType="num">
                                      <p:cBhvr additive="base">
                                        <p:cTn id="8" dur="500" fill="hold"/>
                                        <p:tgtEl>
                                          <p:spTgt spid="49561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495619">
                                            <p:txEl>
                                              <p:pRg st="0" end="0"/>
                                            </p:txEl>
                                          </p:spTgt>
                                        </p:tgtEl>
                                        <p:attrNameLst>
                                          <p:attrName>style.visibility</p:attrName>
                                        </p:attrNameLst>
                                      </p:cBhvr>
                                      <p:to>
                                        <p:strVal val="visible"/>
                                      </p:to>
                                    </p:set>
                                    <p:animEffect transition="in" filter="dissolve">
                                      <p:cBhvr>
                                        <p:cTn id="13" dur="500"/>
                                        <p:tgtEl>
                                          <p:spTgt spid="495619">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495619">
                                            <p:txEl>
                                              <p:pRg st="1" end="1"/>
                                            </p:txEl>
                                          </p:spTgt>
                                        </p:tgtEl>
                                        <p:attrNameLst>
                                          <p:attrName>style.visibility</p:attrName>
                                        </p:attrNameLst>
                                      </p:cBhvr>
                                      <p:to>
                                        <p:strVal val="visible"/>
                                      </p:to>
                                    </p:set>
                                    <p:animEffect transition="in" filter="dissolve">
                                      <p:cBhvr>
                                        <p:cTn id="18" dur="500"/>
                                        <p:tgtEl>
                                          <p:spTgt spid="495619">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495619">
                                            <p:txEl>
                                              <p:pRg st="2" end="2"/>
                                            </p:txEl>
                                          </p:spTgt>
                                        </p:tgtEl>
                                        <p:attrNameLst>
                                          <p:attrName>style.visibility</p:attrName>
                                        </p:attrNameLst>
                                      </p:cBhvr>
                                      <p:to>
                                        <p:strVal val="visible"/>
                                      </p:to>
                                    </p:set>
                                    <p:animEffect transition="in" filter="dissolve">
                                      <p:cBhvr>
                                        <p:cTn id="23" dur="500"/>
                                        <p:tgtEl>
                                          <p:spTgt spid="49561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495619">
                                            <p:txEl>
                                              <p:pRg st="3" end="3"/>
                                            </p:txEl>
                                          </p:spTgt>
                                        </p:tgtEl>
                                        <p:attrNameLst>
                                          <p:attrName>style.visibility</p:attrName>
                                        </p:attrNameLst>
                                      </p:cBhvr>
                                      <p:to>
                                        <p:strVal val="visible"/>
                                      </p:to>
                                    </p:set>
                                    <p:animEffect transition="in" filter="dissolve">
                                      <p:cBhvr>
                                        <p:cTn id="28" dur="500"/>
                                        <p:tgtEl>
                                          <p:spTgt spid="4956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5618" grpId="0" autoUpdateAnimBg="0"/>
      <p:bldP spid="495619" grpId="0" build="p" bldLvl="3"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a:xfrm>
            <a:off x="304800" y="0"/>
            <a:ext cx="8839200" cy="1127125"/>
          </a:xfrm>
        </p:spPr>
        <p:txBody>
          <a:bodyPr/>
          <a:lstStyle/>
          <a:p>
            <a:pPr algn="ctr">
              <a:defRPr/>
            </a:pPr>
            <a:r>
              <a:rPr lang="en-US" sz="4400" smtClean="0">
                <a:solidFill>
                  <a:schemeClr val="tx1"/>
                </a:solidFill>
                <a:effectLst/>
                <a:latin typeface="Curlz MT" pitchFamily="82" charset="0"/>
              </a:rPr>
              <a:t>Quantity Demanded vs. Demand</a:t>
            </a:r>
            <a:endParaRPr lang="en-US" smtClean="0">
              <a:latin typeface="Curlz MT" pitchFamily="82" charset="0"/>
            </a:endParaRPr>
          </a:p>
        </p:txBody>
      </p:sp>
      <p:sp>
        <p:nvSpPr>
          <p:cNvPr id="428035" name="Rectangle 3"/>
          <p:cNvSpPr>
            <a:spLocks noGrp="1" noChangeArrowheads="1"/>
          </p:cNvSpPr>
          <p:nvPr>
            <p:ph sz="quarter" idx="1"/>
          </p:nvPr>
        </p:nvSpPr>
        <p:spPr>
          <a:xfrm>
            <a:off x="472440" y="1676400"/>
            <a:ext cx="8671560" cy="5181600"/>
          </a:xfrm>
          <a:noFill/>
        </p:spPr>
        <p:txBody>
          <a:bodyPr>
            <a:normAutofit lnSpcReduction="10000"/>
          </a:bodyPr>
          <a:lstStyle/>
          <a:p>
            <a:pPr>
              <a:buNone/>
              <a:defRPr/>
            </a:pPr>
            <a:r>
              <a:rPr lang="en-US" sz="3600" dirty="0" smtClean="0">
                <a:latin typeface="Century Schoolbook" pitchFamily="18" charset="0"/>
              </a:rPr>
              <a:t>Quantity Demanded is t</a:t>
            </a:r>
            <a:r>
              <a:rPr kumimoji="0" lang="en-US" sz="3600" dirty="0" smtClean="0">
                <a:solidFill>
                  <a:schemeClr val="tx1"/>
                </a:solidFill>
                <a:latin typeface="Century Schoolbook" pitchFamily="18" charset="0"/>
              </a:rPr>
              <a:t>he amount of a good or service people are willing and able to buy at a </a:t>
            </a:r>
            <a:r>
              <a:rPr kumimoji="0" lang="en-US" sz="3600" dirty="0" smtClean="0">
                <a:solidFill>
                  <a:schemeClr val="tx1"/>
                </a:solidFill>
                <a:latin typeface="Century Schoolbook" pitchFamily="18" charset="0"/>
              </a:rPr>
              <a:t>particular </a:t>
            </a:r>
            <a:r>
              <a:rPr kumimoji="0" lang="en-US" sz="3600" u="sng" dirty="0" smtClean="0">
                <a:solidFill>
                  <a:schemeClr val="tx1"/>
                </a:solidFill>
                <a:effectLst>
                  <a:outerShdw blurRad="38100" dist="38100" dir="2700000" algn="tl">
                    <a:srgbClr val="000000">
                      <a:alpha val="43137"/>
                    </a:srgbClr>
                  </a:outerShdw>
                </a:effectLst>
                <a:latin typeface="Century Schoolbook" pitchFamily="18" charset="0"/>
              </a:rPr>
              <a:t>PRICE</a:t>
            </a:r>
            <a:r>
              <a:rPr kumimoji="0" lang="en-US" sz="3600" dirty="0" smtClean="0">
                <a:solidFill>
                  <a:schemeClr val="tx1"/>
                </a:solidFill>
                <a:latin typeface="Century Schoolbook" pitchFamily="18" charset="0"/>
              </a:rPr>
              <a:t> other things being equal</a:t>
            </a:r>
            <a:r>
              <a:rPr kumimoji="0" lang="en-US" sz="3600" dirty="0" smtClean="0">
                <a:solidFill>
                  <a:schemeClr val="tx1"/>
                </a:solidFill>
                <a:latin typeface="Century Schoolbook" pitchFamily="18" charset="0"/>
              </a:rPr>
              <a:t>. (Graph) </a:t>
            </a:r>
            <a:endParaRPr kumimoji="0" lang="en-US" sz="3600" dirty="0" smtClean="0">
              <a:solidFill>
                <a:schemeClr val="tx1"/>
              </a:solidFill>
              <a:latin typeface="Century Schoolbook" pitchFamily="18" charset="0"/>
            </a:endParaRPr>
          </a:p>
          <a:p>
            <a:pPr>
              <a:buNone/>
              <a:defRPr/>
            </a:pPr>
            <a:r>
              <a:rPr lang="en-US" sz="3600" dirty="0" smtClean="0">
                <a:latin typeface="Century Schoolbook" pitchFamily="18" charset="0"/>
              </a:rPr>
              <a:t>			</a:t>
            </a:r>
          </a:p>
          <a:p>
            <a:pPr>
              <a:buNone/>
              <a:defRPr/>
            </a:pPr>
            <a:r>
              <a:rPr kumimoji="0" lang="en-US" sz="3600" dirty="0" smtClean="0">
                <a:solidFill>
                  <a:schemeClr val="tx1"/>
                </a:solidFill>
                <a:latin typeface="Century Schoolbook" pitchFamily="18" charset="0"/>
              </a:rPr>
              <a:t>Demand is the </a:t>
            </a:r>
            <a:r>
              <a:rPr kumimoji="0" lang="en-US" sz="3600" u="sng" dirty="0" smtClean="0">
                <a:solidFill>
                  <a:schemeClr val="tx1"/>
                </a:solidFill>
                <a:latin typeface="Century Schoolbook" pitchFamily="18" charset="0"/>
              </a:rPr>
              <a:t>entire </a:t>
            </a:r>
            <a:r>
              <a:rPr kumimoji="0" lang="en-US" sz="3600" dirty="0" smtClean="0">
                <a:solidFill>
                  <a:schemeClr val="tx1"/>
                </a:solidFill>
                <a:latin typeface="Century Schoolbook" pitchFamily="18" charset="0"/>
              </a:rPr>
              <a:t>schedule.  It represents the amount people are willing and able to buy at all price levels.  </a:t>
            </a:r>
            <a:r>
              <a:rPr kumimoji="0" lang="en-US" sz="3600" dirty="0" smtClean="0">
                <a:solidFill>
                  <a:schemeClr val="tx1"/>
                </a:solidFill>
                <a:latin typeface="Century Schoolbook" pitchFamily="18" charset="0"/>
              </a:rPr>
              <a:t>(Graph)</a:t>
            </a:r>
            <a:endParaRPr lang="en-US" sz="3200" dirty="0" smtClean="0">
              <a:latin typeface="Century Schoolbook" pitchFamily="18" charset="0"/>
            </a:endParaRPr>
          </a:p>
        </p:txBody>
      </p:sp>
    </p:spTree>
  </p:cSld>
  <p:clrMapOvr>
    <a:masterClrMapping/>
  </p:clrMapOvr>
  <p:transition spd="med">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5026" name="Rectangle 2"/>
          <p:cNvSpPr>
            <a:spLocks noGrp="1" noChangeArrowheads="1"/>
          </p:cNvSpPr>
          <p:nvPr>
            <p:ph type="title"/>
          </p:nvPr>
        </p:nvSpPr>
        <p:spPr>
          <a:xfrm>
            <a:off x="1066808" y="-6937"/>
            <a:ext cx="7391400" cy="1104900"/>
          </a:xfrm>
        </p:spPr>
        <p:txBody>
          <a:bodyPr/>
          <a:lstStyle/>
          <a:p>
            <a:pPr algn="ctr"/>
            <a:r>
              <a:rPr lang="en-US" sz="4400" dirty="0" smtClean="0">
                <a:latin typeface="Bernard MT Condensed" pitchFamily="18" charset="0"/>
              </a:rPr>
              <a:t>To illustrate the difference….</a:t>
            </a:r>
            <a:endParaRPr lang="en-US" sz="4400" dirty="0">
              <a:latin typeface="Bernard MT Condensed" pitchFamily="18" charset="0"/>
            </a:endParaRPr>
          </a:p>
        </p:txBody>
      </p:sp>
      <p:pic>
        <p:nvPicPr>
          <p:cNvPr id="385031" name="Picture 7" descr="fig0304a"/>
          <p:cNvPicPr>
            <a:picLocks noChangeAspect="1" noChangeArrowheads="1"/>
          </p:cNvPicPr>
          <p:nvPr/>
        </p:nvPicPr>
        <p:blipFill>
          <a:blip r:embed="rId3" cstate="print"/>
          <a:srcRect/>
          <a:stretch>
            <a:fillRect/>
          </a:stretch>
        </p:blipFill>
        <p:spPr bwMode="auto">
          <a:xfrm>
            <a:off x="565150" y="2484438"/>
            <a:ext cx="8012113" cy="4068762"/>
          </a:xfrm>
          <a:prstGeom prst="rect">
            <a:avLst/>
          </a:prstGeom>
          <a:noFill/>
        </p:spPr>
      </p:pic>
      <p:pic>
        <p:nvPicPr>
          <p:cNvPr id="385032" name="Picture 8" descr="fig0304b"/>
          <p:cNvPicPr>
            <a:picLocks noChangeAspect="1" noChangeArrowheads="1"/>
          </p:cNvPicPr>
          <p:nvPr/>
        </p:nvPicPr>
        <p:blipFill>
          <a:blip r:embed="rId4" cstate="print"/>
          <a:srcRect/>
          <a:stretch>
            <a:fillRect/>
          </a:stretch>
        </p:blipFill>
        <p:spPr bwMode="auto">
          <a:xfrm>
            <a:off x="565150" y="2484438"/>
            <a:ext cx="8012113" cy="4068762"/>
          </a:xfrm>
          <a:prstGeom prst="rect">
            <a:avLst/>
          </a:prstGeom>
          <a:noFill/>
        </p:spPr>
      </p:pic>
      <p:pic>
        <p:nvPicPr>
          <p:cNvPr id="385033" name="Picture 9" descr="fig0304c"/>
          <p:cNvPicPr>
            <a:picLocks noChangeAspect="1" noChangeArrowheads="1"/>
          </p:cNvPicPr>
          <p:nvPr/>
        </p:nvPicPr>
        <p:blipFill>
          <a:blip r:embed="rId5" cstate="print"/>
          <a:srcRect/>
          <a:stretch>
            <a:fillRect/>
          </a:stretch>
        </p:blipFill>
        <p:spPr bwMode="auto">
          <a:xfrm>
            <a:off x="565150" y="2484438"/>
            <a:ext cx="8012113" cy="4068762"/>
          </a:xfrm>
          <a:prstGeom prst="rect">
            <a:avLst/>
          </a:prstGeom>
          <a:noFill/>
        </p:spPr>
      </p:pic>
      <p:pic>
        <p:nvPicPr>
          <p:cNvPr id="385034" name="Picture 10" descr="fig0304d"/>
          <p:cNvPicPr>
            <a:picLocks noChangeAspect="1" noChangeArrowheads="1"/>
          </p:cNvPicPr>
          <p:nvPr/>
        </p:nvPicPr>
        <p:blipFill>
          <a:blip r:embed="rId6" cstate="print"/>
          <a:srcRect/>
          <a:stretch>
            <a:fillRect/>
          </a:stretch>
        </p:blipFill>
        <p:spPr bwMode="auto">
          <a:xfrm>
            <a:off x="565150" y="2484438"/>
            <a:ext cx="8012113" cy="4068762"/>
          </a:xfrm>
          <a:prstGeom prst="rect">
            <a:avLst/>
          </a:prstGeom>
          <a:noFill/>
        </p:spPr>
      </p:pic>
      <p:pic>
        <p:nvPicPr>
          <p:cNvPr id="385035" name="Picture 11" descr="fig0304e"/>
          <p:cNvPicPr>
            <a:picLocks noChangeAspect="1" noChangeArrowheads="1"/>
          </p:cNvPicPr>
          <p:nvPr/>
        </p:nvPicPr>
        <p:blipFill>
          <a:blip r:embed="rId7" cstate="print"/>
          <a:srcRect/>
          <a:stretch>
            <a:fillRect/>
          </a:stretch>
        </p:blipFill>
        <p:spPr bwMode="auto">
          <a:xfrm>
            <a:off x="565150" y="2484438"/>
            <a:ext cx="8012113" cy="4068762"/>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85032"/>
                                        </p:tgtEl>
                                        <p:attrNameLst>
                                          <p:attrName>style.visibility</p:attrName>
                                        </p:attrNameLst>
                                      </p:cBhvr>
                                      <p:to>
                                        <p:strVal val="visible"/>
                                      </p:to>
                                    </p:set>
                                    <p:animEffect transition="in" filter="wipe(down)">
                                      <p:cBhvr>
                                        <p:cTn id="7" dur="500"/>
                                        <p:tgtEl>
                                          <p:spTgt spid="38503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85033"/>
                                        </p:tgtEl>
                                        <p:attrNameLst>
                                          <p:attrName>style.visibility</p:attrName>
                                        </p:attrNameLst>
                                      </p:cBhvr>
                                      <p:to>
                                        <p:strVal val="visible"/>
                                      </p:to>
                                    </p:set>
                                    <p:animEffect transition="in" filter="wipe(right)">
                                      <p:cBhvr>
                                        <p:cTn id="12" dur="500"/>
                                        <p:tgtEl>
                                          <p:spTgt spid="38503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85034"/>
                                        </p:tgtEl>
                                        <p:attrNameLst>
                                          <p:attrName>style.visibility</p:attrName>
                                        </p:attrNameLst>
                                      </p:cBhvr>
                                      <p:to>
                                        <p:strVal val="visible"/>
                                      </p:to>
                                    </p:set>
                                    <p:animEffect transition="in" filter="wipe(up)">
                                      <p:cBhvr>
                                        <p:cTn id="17" dur="500"/>
                                        <p:tgtEl>
                                          <p:spTgt spid="38503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85035"/>
                                        </p:tgtEl>
                                        <p:attrNameLst>
                                          <p:attrName>style.visibility</p:attrName>
                                        </p:attrNameLst>
                                      </p:cBhvr>
                                      <p:to>
                                        <p:strVal val="visible"/>
                                      </p:to>
                                    </p:set>
                                    <p:animEffect transition="in" filter="wipe(left)">
                                      <p:cBhvr>
                                        <p:cTn id="22" dur="500"/>
                                        <p:tgtEl>
                                          <p:spTgt spid="3850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60802" name="Picture 2" descr="fig0304a"/>
          <p:cNvPicPr>
            <a:picLocks noChangeAspect="1" noChangeArrowheads="1"/>
          </p:cNvPicPr>
          <p:nvPr/>
        </p:nvPicPr>
        <p:blipFill>
          <a:blip r:embed="rId3" cstate="print"/>
          <a:srcRect/>
          <a:stretch>
            <a:fillRect/>
          </a:stretch>
        </p:blipFill>
        <p:spPr bwMode="auto">
          <a:xfrm>
            <a:off x="565150" y="1752600"/>
            <a:ext cx="8012113" cy="4068763"/>
          </a:xfrm>
          <a:prstGeom prst="rect">
            <a:avLst/>
          </a:prstGeom>
          <a:noFill/>
        </p:spPr>
      </p:pic>
      <p:pic>
        <p:nvPicPr>
          <p:cNvPr id="460803" name="Picture 3" descr="fig0304b"/>
          <p:cNvPicPr>
            <a:picLocks noChangeAspect="1" noChangeArrowheads="1"/>
          </p:cNvPicPr>
          <p:nvPr/>
        </p:nvPicPr>
        <p:blipFill>
          <a:blip r:embed="rId4" cstate="print"/>
          <a:srcRect/>
          <a:stretch>
            <a:fillRect/>
          </a:stretch>
        </p:blipFill>
        <p:spPr bwMode="auto">
          <a:xfrm>
            <a:off x="565150" y="1752600"/>
            <a:ext cx="8012113" cy="4068763"/>
          </a:xfrm>
          <a:prstGeom prst="rect">
            <a:avLst/>
          </a:prstGeom>
          <a:noFill/>
        </p:spPr>
      </p:pic>
      <p:pic>
        <p:nvPicPr>
          <p:cNvPr id="460804" name="Picture 4" descr="fig0304c"/>
          <p:cNvPicPr>
            <a:picLocks noChangeAspect="1" noChangeArrowheads="1"/>
          </p:cNvPicPr>
          <p:nvPr/>
        </p:nvPicPr>
        <p:blipFill>
          <a:blip r:embed="rId5" cstate="print"/>
          <a:srcRect/>
          <a:stretch>
            <a:fillRect/>
          </a:stretch>
        </p:blipFill>
        <p:spPr bwMode="auto">
          <a:xfrm>
            <a:off x="565150" y="1752600"/>
            <a:ext cx="8012113" cy="4068763"/>
          </a:xfrm>
          <a:prstGeom prst="rect">
            <a:avLst/>
          </a:prstGeom>
          <a:noFill/>
        </p:spPr>
      </p:pic>
      <p:pic>
        <p:nvPicPr>
          <p:cNvPr id="460805" name="Picture 5" descr="fig0304d"/>
          <p:cNvPicPr>
            <a:picLocks noChangeAspect="1" noChangeArrowheads="1"/>
          </p:cNvPicPr>
          <p:nvPr/>
        </p:nvPicPr>
        <p:blipFill>
          <a:blip r:embed="rId6" cstate="print"/>
          <a:srcRect/>
          <a:stretch>
            <a:fillRect/>
          </a:stretch>
        </p:blipFill>
        <p:spPr bwMode="auto">
          <a:xfrm>
            <a:off x="565150" y="1752600"/>
            <a:ext cx="8012113" cy="4068763"/>
          </a:xfrm>
          <a:prstGeom prst="rect">
            <a:avLst/>
          </a:prstGeom>
          <a:noFill/>
        </p:spPr>
      </p:pic>
      <p:pic>
        <p:nvPicPr>
          <p:cNvPr id="460806" name="Picture 6" descr="fig0304e"/>
          <p:cNvPicPr>
            <a:picLocks noChangeAspect="1" noChangeArrowheads="1"/>
          </p:cNvPicPr>
          <p:nvPr/>
        </p:nvPicPr>
        <p:blipFill>
          <a:blip r:embed="rId7" cstate="print"/>
          <a:srcRect/>
          <a:stretch>
            <a:fillRect/>
          </a:stretch>
        </p:blipFill>
        <p:spPr bwMode="auto">
          <a:xfrm>
            <a:off x="565150" y="1752600"/>
            <a:ext cx="8012113" cy="4068763"/>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60803"/>
                                        </p:tgtEl>
                                        <p:attrNameLst>
                                          <p:attrName>style.visibility</p:attrName>
                                        </p:attrNameLst>
                                      </p:cBhvr>
                                      <p:to>
                                        <p:strVal val="visible"/>
                                      </p:to>
                                    </p:set>
                                    <p:animEffect transition="in" filter="wipe(down)">
                                      <p:cBhvr>
                                        <p:cTn id="7" dur="500"/>
                                        <p:tgtEl>
                                          <p:spTgt spid="46080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460804"/>
                                        </p:tgtEl>
                                        <p:attrNameLst>
                                          <p:attrName>style.visibility</p:attrName>
                                        </p:attrNameLst>
                                      </p:cBhvr>
                                      <p:to>
                                        <p:strVal val="visible"/>
                                      </p:to>
                                    </p:set>
                                    <p:animEffect transition="in" filter="wipe(right)">
                                      <p:cBhvr>
                                        <p:cTn id="12" dur="500"/>
                                        <p:tgtEl>
                                          <p:spTgt spid="46080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460805"/>
                                        </p:tgtEl>
                                        <p:attrNameLst>
                                          <p:attrName>style.visibility</p:attrName>
                                        </p:attrNameLst>
                                      </p:cBhvr>
                                      <p:to>
                                        <p:strVal val="visible"/>
                                      </p:to>
                                    </p:set>
                                    <p:animEffect transition="in" filter="wipe(up)">
                                      <p:cBhvr>
                                        <p:cTn id="17" dur="500"/>
                                        <p:tgtEl>
                                          <p:spTgt spid="46080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60806"/>
                                        </p:tgtEl>
                                        <p:attrNameLst>
                                          <p:attrName>style.visibility</p:attrName>
                                        </p:attrNameLst>
                                      </p:cBhvr>
                                      <p:to>
                                        <p:strVal val="visible"/>
                                      </p:to>
                                    </p:set>
                                    <p:animEffect transition="in" filter="wipe(left)">
                                      <p:cBhvr>
                                        <p:cTn id="22" dur="500"/>
                                        <p:tgtEl>
                                          <p:spTgt spid="4608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1170" name="Rectangle 1026"/>
          <p:cNvSpPr>
            <a:spLocks noGrp="1" noChangeArrowheads="1"/>
          </p:cNvSpPr>
          <p:nvPr>
            <p:ph type="title"/>
          </p:nvPr>
        </p:nvSpPr>
        <p:spPr/>
        <p:txBody>
          <a:bodyPr/>
          <a:lstStyle/>
          <a:p>
            <a:pPr algn="ctr">
              <a:defRPr/>
            </a:pPr>
            <a:r>
              <a:rPr lang="en-US" altLang="en-US" smtClean="0"/>
              <a:t>The Demand Schedule</a:t>
            </a:r>
          </a:p>
        </p:txBody>
      </p:sp>
      <p:sp>
        <p:nvSpPr>
          <p:cNvPr id="391171" name="Rectangle 1027"/>
          <p:cNvSpPr>
            <a:spLocks noGrp="1" noChangeArrowheads="1"/>
          </p:cNvSpPr>
          <p:nvPr>
            <p:ph type="body" sz="half" idx="1"/>
          </p:nvPr>
        </p:nvSpPr>
        <p:spPr>
          <a:xfrm>
            <a:off x="624840" y="1562418"/>
            <a:ext cx="3962400" cy="2659062"/>
          </a:xfrm>
        </p:spPr>
        <p:txBody>
          <a:bodyPr>
            <a:normAutofit/>
          </a:bodyPr>
          <a:lstStyle/>
          <a:p>
            <a:r>
              <a:rPr lang="en-US" altLang="en-US" sz="2000" dirty="0" smtClean="0">
                <a:latin typeface="Curlz MT" pitchFamily="82" charset="0"/>
              </a:rPr>
              <a:t>An </a:t>
            </a:r>
            <a:r>
              <a:rPr lang="en-US" altLang="en-US" sz="2000" b="1" dirty="0" smtClean="0">
                <a:solidFill>
                  <a:schemeClr val="accent2"/>
                </a:solidFill>
                <a:latin typeface="Curlz MT" pitchFamily="82" charset="0"/>
              </a:rPr>
              <a:t>individual</a:t>
            </a:r>
            <a:r>
              <a:rPr lang="en-US" altLang="en-US" sz="2000" dirty="0" smtClean="0">
                <a:solidFill>
                  <a:schemeClr val="accent2"/>
                </a:solidFill>
                <a:latin typeface="Curlz MT" pitchFamily="82" charset="0"/>
              </a:rPr>
              <a:t> </a:t>
            </a:r>
            <a:r>
              <a:rPr lang="en-US" altLang="en-US" sz="2000" b="1" dirty="0" smtClean="0">
                <a:solidFill>
                  <a:schemeClr val="tx2"/>
                </a:solidFill>
                <a:latin typeface="Curlz MT" pitchFamily="82" charset="0"/>
              </a:rPr>
              <a:t>demand schedule</a:t>
            </a:r>
            <a:r>
              <a:rPr lang="en-US" altLang="en-US" sz="2000" b="1" dirty="0" smtClean="0">
                <a:latin typeface="Curlz MT" pitchFamily="82" charset="0"/>
              </a:rPr>
              <a:t> </a:t>
            </a:r>
            <a:r>
              <a:rPr lang="en-US" altLang="en-US" sz="2000" dirty="0" smtClean="0">
                <a:latin typeface="Curlz MT" pitchFamily="82" charset="0"/>
              </a:rPr>
              <a:t>is a table that lists the quantity of a good a person will buy at each different price.</a:t>
            </a:r>
          </a:p>
        </p:txBody>
      </p:sp>
      <p:sp>
        <p:nvSpPr>
          <p:cNvPr id="391178" name="Rectangle 1034"/>
          <p:cNvSpPr>
            <a:spLocks noChangeArrowheads="1"/>
          </p:cNvSpPr>
          <p:nvPr/>
        </p:nvSpPr>
        <p:spPr bwMode="auto">
          <a:xfrm>
            <a:off x="4678680" y="1569720"/>
            <a:ext cx="4206240" cy="2286000"/>
          </a:xfrm>
          <a:prstGeom prst="rect">
            <a:avLst/>
          </a:prstGeom>
          <a:noFill/>
          <a:ln w="9525">
            <a:noFill/>
            <a:miter lim="800000"/>
            <a:headEnd/>
            <a:tailEnd/>
          </a:ln>
        </p:spPr>
        <p:txBody>
          <a:bodyPr/>
          <a:lstStyle/>
          <a:p>
            <a:pPr marL="342900" indent="-342900">
              <a:spcBef>
                <a:spcPct val="60000"/>
              </a:spcBef>
              <a:buClr>
                <a:schemeClr val="tx1"/>
              </a:buClr>
              <a:buSzPct val="150000"/>
            </a:pPr>
            <a:r>
              <a:rPr lang="en-US" altLang="en-US" sz="2000" dirty="0">
                <a:solidFill>
                  <a:srgbClr val="000000"/>
                </a:solidFill>
              </a:rPr>
              <a:t>A </a:t>
            </a:r>
            <a:r>
              <a:rPr lang="en-US" altLang="en-US" sz="2000" b="1" dirty="0">
                <a:solidFill>
                  <a:schemeClr val="tx2"/>
                </a:solidFill>
              </a:rPr>
              <a:t>market demand schedule</a:t>
            </a:r>
            <a:r>
              <a:rPr lang="en-US" altLang="en-US" sz="2000" dirty="0">
                <a:solidFill>
                  <a:srgbClr val="000000"/>
                </a:solidFill>
              </a:rPr>
              <a:t> is a table that lists the quantity of a good all consumers in a market will buy at each different price</a:t>
            </a:r>
            <a:r>
              <a:rPr lang="en-US" altLang="en-US" sz="2000" dirty="0">
                <a:solidFill>
                  <a:srgbClr val="000000"/>
                </a:solidFill>
                <a:latin typeface="Arial" charset="0"/>
              </a:rPr>
              <a:t>.</a:t>
            </a:r>
          </a:p>
        </p:txBody>
      </p:sp>
      <p:sp>
        <p:nvSpPr>
          <p:cNvPr id="10246" name="Text Box 1037"/>
          <p:cNvSpPr txBox="1">
            <a:spLocks noChangeArrowheads="1"/>
          </p:cNvSpPr>
          <p:nvPr/>
        </p:nvSpPr>
        <p:spPr bwMode="auto">
          <a:xfrm>
            <a:off x="914400" y="3733800"/>
            <a:ext cx="3733800" cy="549275"/>
          </a:xfrm>
          <a:prstGeom prst="rect">
            <a:avLst/>
          </a:prstGeom>
          <a:noFill/>
          <a:ln w="9525">
            <a:noFill/>
            <a:miter lim="800000"/>
            <a:headEnd/>
            <a:tailEnd/>
          </a:ln>
        </p:spPr>
        <p:txBody>
          <a:bodyPr>
            <a:spAutoFit/>
          </a:bodyPr>
          <a:lstStyle/>
          <a:p>
            <a:pPr>
              <a:spcBef>
                <a:spcPct val="50000"/>
              </a:spcBef>
              <a:buFontTx/>
              <a:buNone/>
            </a:pPr>
            <a:endParaRPr kumimoji="0" lang="en-US" altLang="en-US" sz="3000">
              <a:latin typeface="Arial" charset="0"/>
            </a:endParaRPr>
          </a:p>
        </p:txBody>
      </p:sp>
      <p:grpSp>
        <p:nvGrpSpPr>
          <p:cNvPr id="2" name="Group 1051"/>
          <p:cNvGrpSpPr>
            <a:grpSpLocks/>
          </p:cNvGrpSpPr>
          <p:nvPr/>
        </p:nvGrpSpPr>
        <p:grpSpPr bwMode="auto">
          <a:xfrm>
            <a:off x="1104900" y="2898775"/>
            <a:ext cx="7086600" cy="3457575"/>
            <a:chOff x="384" y="1826"/>
            <a:chExt cx="4464" cy="2178"/>
          </a:xfrm>
        </p:grpSpPr>
        <p:pic>
          <p:nvPicPr>
            <p:cNvPr id="10270" name="Picture 1036"/>
            <p:cNvPicPr>
              <a:picLocks noChangeAspect="1" noChangeArrowheads="1"/>
            </p:cNvPicPr>
            <p:nvPr/>
          </p:nvPicPr>
          <p:blipFill>
            <a:blip r:embed="rId2" cstate="print"/>
            <a:srcRect/>
            <a:stretch>
              <a:fillRect/>
            </a:stretch>
          </p:blipFill>
          <p:spPr bwMode="auto">
            <a:xfrm>
              <a:off x="384" y="1826"/>
              <a:ext cx="4464" cy="2178"/>
            </a:xfrm>
            <a:prstGeom prst="rect">
              <a:avLst/>
            </a:prstGeom>
            <a:noFill/>
            <a:ln w="9525">
              <a:noFill/>
              <a:miter lim="800000"/>
              <a:headEnd/>
              <a:tailEnd/>
            </a:ln>
          </p:spPr>
        </p:pic>
        <p:sp>
          <p:nvSpPr>
            <p:cNvPr id="10271" name="Rectangle 1038"/>
            <p:cNvSpPr>
              <a:spLocks noChangeArrowheads="1"/>
            </p:cNvSpPr>
            <p:nvPr/>
          </p:nvSpPr>
          <p:spPr bwMode="auto">
            <a:xfrm>
              <a:off x="576" y="1942"/>
              <a:ext cx="1593" cy="250"/>
            </a:xfrm>
            <a:prstGeom prst="rect">
              <a:avLst/>
            </a:prstGeom>
            <a:noFill/>
            <a:ln w="9525">
              <a:noFill/>
              <a:miter lim="800000"/>
              <a:headEnd/>
              <a:tailEnd/>
            </a:ln>
          </p:spPr>
          <p:txBody>
            <a:bodyPr wrap="none">
              <a:spAutoFit/>
            </a:bodyPr>
            <a:lstStyle/>
            <a:p>
              <a:pPr algn="ctr">
                <a:buFontTx/>
                <a:buNone/>
              </a:pPr>
              <a:r>
                <a:rPr kumimoji="0" lang="en-US" altLang="en-US" sz="2000" b="1">
                  <a:solidFill>
                    <a:srgbClr val="FFFFFF"/>
                  </a:solidFill>
                  <a:latin typeface="Arial" charset="0"/>
                </a:rPr>
                <a:t>Demand Schedules</a:t>
              </a:r>
            </a:p>
          </p:txBody>
        </p:sp>
      </p:grpSp>
      <p:grpSp>
        <p:nvGrpSpPr>
          <p:cNvPr id="3" name="Group 1052"/>
          <p:cNvGrpSpPr>
            <a:grpSpLocks/>
          </p:cNvGrpSpPr>
          <p:nvPr/>
        </p:nvGrpSpPr>
        <p:grpSpPr bwMode="auto">
          <a:xfrm>
            <a:off x="1462088" y="3630613"/>
            <a:ext cx="3276600" cy="849312"/>
            <a:chOff x="624" y="2287"/>
            <a:chExt cx="2064" cy="535"/>
          </a:xfrm>
        </p:grpSpPr>
        <p:sp>
          <p:nvSpPr>
            <p:cNvPr id="10267" name="Rectangle 1039"/>
            <p:cNvSpPr>
              <a:spLocks noChangeArrowheads="1"/>
            </p:cNvSpPr>
            <p:nvPr/>
          </p:nvSpPr>
          <p:spPr bwMode="auto">
            <a:xfrm>
              <a:off x="632" y="2287"/>
              <a:ext cx="1858" cy="212"/>
            </a:xfrm>
            <a:prstGeom prst="rect">
              <a:avLst/>
            </a:prstGeom>
            <a:noFill/>
            <a:ln w="9525">
              <a:noFill/>
              <a:miter lim="800000"/>
              <a:headEnd/>
              <a:tailEnd/>
            </a:ln>
          </p:spPr>
          <p:txBody>
            <a:bodyPr wrap="none">
              <a:spAutoFit/>
            </a:bodyPr>
            <a:lstStyle/>
            <a:p>
              <a:pPr algn="ctr">
                <a:buFontTx/>
                <a:buNone/>
              </a:pPr>
              <a:r>
                <a:rPr kumimoji="0" lang="en-US" altLang="en-US" sz="1600" b="1">
                  <a:latin typeface="Arial" charset="0"/>
                </a:rPr>
                <a:t>Individual Demand Schedule</a:t>
              </a:r>
              <a:endParaRPr kumimoji="0" lang="en-US" altLang="en-US" sz="2000" b="1">
                <a:solidFill>
                  <a:srgbClr val="FFFFFF"/>
                </a:solidFill>
                <a:latin typeface="Arial" charset="0"/>
              </a:endParaRPr>
            </a:p>
          </p:txBody>
        </p:sp>
        <p:sp>
          <p:nvSpPr>
            <p:cNvPr id="10268" name="Rectangle 1041"/>
            <p:cNvSpPr>
              <a:spLocks noChangeArrowheads="1"/>
            </p:cNvSpPr>
            <p:nvPr/>
          </p:nvSpPr>
          <p:spPr bwMode="auto">
            <a:xfrm>
              <a:off x="624" y="2496"/>
              <a:ext cx="816" cy="326"/>
            </a:xfrm>
            <a:prstGeom prst="rect">
              <a:avLst/>
            </a:prstGeom>
            <a:noFill/>
            <a:ln w="9525">
              <a:noFill/>
              <a:miter lim="800000"/>
              <a:headEnd/>
              <a:tailEnd/>
            </a:ln>
          </p:spPr>
          <p:txBody>
            <a:bodyPr>
              <a:spAutoFit/>
            </a:bodyPr>
            <a:lstStyle/>
            <a:p>
              <a:pPr algn="ctr">
                <a:buFontTx/>
                <a:buNone/>
              </a:pPr>
              <a:r>
                <a:rPr kumimoji="0" lang="en-US" altLang="en-US" sz="1400">
                  <a:latin typeface="Arial" charset="0"/>
                </a:rPr>
                <a:t>Price of a slice of pizza</a:t>
              </a:r>
              <a:endParaRPr kumimoji="0" lang="en-US" altLang="en-US" sz="2000">
                <a:solidFill>
                  <a:srgbClr val="FFFFFF"/>
                </a:solidFill>
                <a:latin typeface="Arial" charset="0"/>
              </a:endParaRPr>
            </a:p>
          </p:txBody>
        </p:sp>
        <p:sp>
          <p:nvSpPr>
            <p:cNvPr id="10269" name="Rectangle 1042"/>
            <p:cNvSpPr>
              <a:spLocks noChangeArrowheads="1"/>
            </p:cNvSpPr>
            <p:nvPr/>
          </p:nvSpPr>
          <p:spPr bwMode="auto">
            <a:xfrm>
              <a:off x="1488" y="2496"/>
              <a:ext cx="1200" cy="326"/>
            </a:xfrm>
            <a:prstGeom prst="rect">
              <a:avLst/>
            </a:prstGeom>
            <a:noFill/>
            <a:ln w="9525">
              <a:noFill/>
              <a:miter lim="800000"/>
              <a:headEnd/>
              <a:tailEnd/>
            </a:ln>
          </p:spPr>
          <p:txBody>
            <a:bodyPr>
              <a:spAutoFit/>
            </a:bodyPr>
            <a:lstStyle/>
            <a:p>
              <a:pPr algn="ctr">
                <a:buFontTx/>
                <a:buNone/>
              </a:pPr>
              <a:r>
                <a:rPr kumimoji="0" lang="en-US" altLang="en-US" sz="1400">
                  <a:latin typeface="Arial" charset="0"/>
                </a:rPr>
                <a:t>Quantity demanded per day</a:t>
              </a:r>
              <a:endParaRPr kumimoji="0" lang="en-US" altLang="en-US" sz="2000">
                <a:solidFill>
                  <a:srgbClr val="FFFFFF"/>
                </a:solidFill>
                <a:latin typeface="Arial" charset="0"/>
              </a:endParaRPr>
            </a:p>
          </p:txBody>
        </p:sp>
      </p:grpSp>
      <p:grpSp>
        <p:nvGrpSpPr>
          <p:cNvPr id="4" name="Group 1054"/>
          <p:cNvGrpSpPr>
            <a:grpSpLocks/>
          </p:cNvGrpSpPr>
          <p:nvPr/>
        </p:nvGrpSpPr>
        <p:grpSpPr bwMode="auto">
          <a:xfrm>
            <a:off x="4857750" y="3630613"/>
            <a:ext cx="3276600" cy="849312"/>
            <a:chOff x="2736" y="2287"/>
            <a:chExt cx="2064" cy="535"/>
          </a:xfrm>
        </p:grpSpPr>
        <p:sp>
          <p:nvSpPr>
            <p:cNvPr id="10264" name="Rectangle 1040"/>
            <p:cNvSpPr>
              <a:spLocks noChangeArrowheads="1"/>
            </p:cNvSpPr>
            <p:nvPr/>
          </p:nvSpPr>
          <p:spPr bwMode="auto">
            <a:xfrm>
              <a:off x="2830" y="2287"/>
              <a:ext cx="1673" cy="212"/>
            </a:xfrm>
            <a:prstGeom prst="rect">
              <a:avLst/>
            </a:prstGeom>
            <a:noFill/>
            <a:ln w="9525">
              <a:noFill/>
              <a:miter lim="800000"/>
              <a:headEnd/>
              <a:tailEnd/>
            </a:ln>
          </p:spPr>
          <p:txBody>
            <a:bodyPr wrap="none">
              <a:spAutoFit/>
            </a:bodyPr>
            <a:lstStyle/>
            <a:p>
              <a:pPr algn="ctr">
                <a:buFontTx/>
                <a:buNone/>
              </a:pPr>
              <a:r>
                <a:rPr kumimoji="0" lang="en-US" altLang="en-US" sz="1600" b="1">
                  <a:latin typeface="Arial" charset="0"/>
                </a:rPr>
                <a:t>Market Demand Schedule</a:t>
              </a:r>
              <a:endParaRPr kumimoji="0" lang="en-US" altLang="en-US" sz="2000" b="1">
                <a:solidFill>
                  <a:srgbClr val="FFFFFF"/>
                </a:solidFill>
                <a:latin typeface="Arial" charset="0"/>
              </a:endParaRPr>
            </a:p>
          </p:txBody>
        </p:sp>
        <p:sp>
          <p:nvSpPr>
            <p:cNvPr id="10265" name="Rectangle 1045"/>
            <p:cNvSpPr>
              <a:spLocks noChangeArrowheads="1"/>
            </p:cNvSpPr>
            <p:nvPr/>
          </p:nvSpPr>
          <p:spPr bwMode="auto">
            <a:xfrm>
              <a:off x="2736" y="2496"/>
              <a:ext cx="816" cy="326"/>
            </a:xfrm>
            <a:prstGeom prst="rect">
              <a:avLst/>
            </a:prstGeom>
            <a:noFill/>
            <a:ln w="9525">
              <a:noFill/>
              <a:miter lim="800000"/>
              <a:headEnd/>
              <a:tailEnd/>
            </a:ln>
          </p:spPr>
          <p:txBody>
            <a:bodyPr>
              <a:spAutoFit/>
            </a:bodyPr>
            <a:lstStyle/>
            <a:p>
              <a:pPr algn="ctr">
                <a:buFontTx/>
                <a:buNone/>
              </a:pPr>
              <a:r>
                <a:rPr kumimoji="0" lang="en-US" altLang="en-US" sz="1400">
                  <a:latin typeface="Arial" charset="0"/>
                </a:rPr>
                <a:t>Price of a slice of pizza</a:t>
              </a:r>
              <a:endParaRPr kumimoji="0" lang="en-US" altLang="en-US" sz="2000">
                <a:solidFill>
                  <a:srgbClr val="FFFFFF"/>
                </a:solidFill>
                <a:latin typeface="Arial" charset="0"/>
              </a:endParaRPr>
            </a:p>
          </p:txBody>
        </p:sp>
        <p:sp>
          <p:nvSpPr>
            <p:cNvPr id="10266" name="Rectangle 1046"/>
            <p:cNvSpPr>
              <a:spLocks noChangeArrowheads="1"/>
            </p:cNvSpPr>
            <p:nvPr/>
          </p:nvSpPr>
          <p:spPr bwMode="auto">
            <a:xfrm>
              <a:off x="3600" y="2496"/>
              <a:ext cx="1200" cy="326"/>
            </a:xfrm>
            <a:prstGeom prst="rect">
              <a:avLst/>
            </a:prstGeom>
            <a:noFill/>
            <a:ln w="9525">
              <a:noFill/>
              <a:miter lim="800000"/>
              <a:headEnd/>
              <a:tailEnd/>
            </a:ln>
          </p:spPr>
          <p:txBody>
            <a:bodyPr>
              <a:spAutoFit/>
            </a:bodyPr>
            <a:lstStyle/>
            <a:p>
              <a:pPr algn="ctr">
                <a:buFontTx/>
                <a:buNone/>
              </a:pPr>
              <a:r>
                <a:rPr kumimoji="0" lang="en-US" altLang="en-US" sz="1400">
                  <a:latin typeface="Arial" charset="0"/>
                </a:rPr>
                <a:t>Quantity demanded per day</a:t>
              </a:r>
              <a:endParaRPr kumimoji="0" lang="en-US" altLang="en-US" sz="2000">
                <a:solidFill>
                  <a:srgbClr val="FFFFFF"/>
                </a:solidFill>
                <a:latin typeface="Arial" charset="0"/>
              </a:endParaRPr>
            </a:p>
          </p:txBody>
        </p:sp>
      </p:grpSp>
      <p:grpSp>
        <p:nvGrpSpPr>
          <p:cNvPr id="5" name="Group 1053"/>
          <p:cNvGrpSpPr>
            <a:grpSpLocks/>
          </p:cNvGrpSpPr>
          <p:nvPr/>
        </p:nvGrpSpPr>
        <p:grpSpPr bwMode="auto">
          <a:xfrm>
            <a:off x="1685925" y="4572000"/>
            <a:ext cx="2209800" cy="1582738"/>
            <a:chOff x="720" y="2880"/>
            <a:chExt cx="1392" cy="997"/>
          </a:xfrm>
        </p:grpSpPr>
        <p:sp>
          <p:nvSpPr>
            <p:cNvPr id="10262" name="Rectangle 1047"/>
            <p:cNvSpPr>
              <a:spLocks noChangeArrowheads="1"/>
            </p:cNvSpPr>
            <p:nvPr/>
          </p:nvSpPr>
          <p:spPr bwMode="auto">
            <a:xfrm>
              <a:off x="720" y="2880"/>
              <a:ext cx="480" cy="997"/>
            </a:xfrm>
            <a:prstGeom prst="rect">
              <a:avLst/>
            </a:prstGeom>
            <a:noFill/>
            <a:ln w="9525">
              <a:noFill/>
              <a:miter lim="800000"/>
              <a:headEnd/>
              <a:tailEnd/>
            </a:ln>
          </p:spPr>
          <p:txBody>
            <a:bodyPr>
              <a:spAutoFit/>
            </a:bodyPr>
            <a:lstStyle/>
            <a:p>
              <a:pPr algn="r">
                <a:buFontTx/>
                <a:buNone/>
              </a:pPr>
              <a:r>
                <a:rPr kumimoji="0" lang="en-US" altLang="en-US" sz="1400">
                  <a:latin typeface="Arial" charset="0"/>
                </a:rPr>
                <a:t>$.50</a:t>
              </a:r>
            </a:p>
            <a:p>
              <a:pPr algn="r">
                <a:buFontTx/>
                <a:buNone/>
              </a:pPr>
              <a:r>
                <a:rPr kumimoji="0" lang="en-US" altLang="en-US" sz="1400">
                  <a:latin typeface="Arial" charset="0"/>
                </a:rPr>
                <a:t>$1.00</a:t>
              </a:r>
            </a:p>
            <a:p>
              <a:pPr algn="r">
                <a:buFontTx/>
                <a:buNone/>
              </a:pPr>
              <a:r>
                <a:rPr kumimoji="0" lang="en-US" altLang="en-US" sz="1400">
                  <a:latin typeface="Arial" charset="0"/>
                </a:rPr>
                <a:t>$1.50</a:t>
              </a:r>
            </a:p>
            <a:p>
              <a:pPr algn="r">
                <a:buFontTx/>
                <a:buNone/>
              </a:pPr>
              <a:r>
                <a:rPr kumimoji="0" lang="en-US" altLang="en-US" sz="1400">
                  <a:latin typeface="Arial" charset="0"/>
                </a:rPr>
                <a:t>$2.00</a:t>
              </a:r>
            </a:p>
            <a:p>
              <a:pPr algn="r">
                <a:buFontTx/>
                <a:buNone/>
              </a:pPr>
              <a:r>
                <a:rPr kumimoji="0" lang="en-US" altLang="en-US" sz="1400">
                  <a:latin typeface="Arial" charset="0"/>
                </a:rPr>
                <a:t>$2.50</a:t>
              </a:r>
            </a:p>
            <a:p>
              <a:pPr algn="r">
                <a:buFontTx/>
                <a:buNone/>
              </a:pPr>
              <a:r>
                <a:rPr kumimoji="0" lang="en-US" altLang="en-US" sz="1400">
                  <a:latin typeface="Arial" charset="0"/>
                </a:rPr>
                <a:t>$3.00</a:t>
              </a:r>
              <a:endParaRPr kumimoji="0" lang="en-US" altLang="en-US" sz="2000">
                <a:solidFill>
                  <a:srgbClr val="FFFFFF"/>
                </a:solidFill>
                <a:latin typeface="Arial" charset="0"/>
              </a:endParaRPr>
            </a:p>
          </p:txBody>
        </p:sp>
        <p:sp>
          <p:nvSpPr>
            <p:cNvPr id="10263" name="Rectangle 1048"/>
            <p:cNvSpPr>
              <a:spLocks noChangeArrowheads="1"/>
            </p:cNvSpPr>
            <p:nvPr/>
          </p:nvSpPr>
          <p:spPr bwMode="auto">
            <a:xfrm>
              <a:off x="1968" y="2880"/>
              <a:ext cx="144" cy="997"/>
            </a:xfrm>
            <a:prstGeom prst="rect">
              <a:avLst/>
            </a:prstGeom>
            <a:noFill/>
            <a:ln w="9525">
              <a:noFill/>
              <a:miter lim="800000"/>
              <a:headEnd/>
              <a:tailEnd/>
            </a:ln>
          </p:spPr>
          <p:txBody>
            <a:bodyPr>
              <a:spAutoFit/>
            </a:bodyPr>
            <a:lstStyle/>
            <a:p>
              <a:pPr algn="r">
                <a:buFontTx/>
                <a:buNone/>
              </a:pPr>
              <a:r>
                <a:rPr kumimoji="0" lang="en-US" altLang="en-US" sz="1400">
                  <a:latin typeface="Arial" charset="0"/>
                </a:rPr>
                <a:t>5</a:t>
              </a:r>
            </a:p>
            <a:p>
              <a:pPr algn="r">
                <a:buFontTx/>
                <a:buNone/>
              </a:pPr>
              <a:r>
                <a:rPr kumimoji="0" lang="en-US" altLang="en-US" sz="1400">
                  <a:latin typeface="Arial" charset="0"/>
                </a:rPr>
                <a:t>4</a:t>
              </a:r>
            </a:p>
            <a:p>
              <a:pPr algn="r">
                <a:buFontTx/>
                <a:buNone/>
              </a:pPr>
              <a:r>
                <a:rPr kumimoji="0" lang="en-US" altLang="en-US" sz="1400">
                  <a:latin typeface="Arial" charset="0"/>
                </a:rPr>
                <a:t>3</a:t>
              </a:r>
            </a:p>
            <a:p>
              <a:pPr algn="r">
                <a:buFontTx/>
                <a:buNone/>
              </a:pPr>
              <a:r>
                <a:rPr kumimoji="0" lang="en-US" altLang="en-US" sz="1400">
                  <a:latin typeface="Arial" charset="0"/>
                </a:rPr>
                <a:t>2</a:t>
              </a:r>
            </a:p>
            <a:p>
              <a:pPr algn="r">
                <a:buFontTx/>
                <a:buNone/>
              </a:pPr>
              <a:r>
                <a:rPr kumimoji="0" lang="en-US" altLang="en-US" sz="1400">
                  <a:latin typeface="Arial" charset="0"/>
                </a:rPr>
                <a:t>1</a:t>
              </a:r>
            </a:p>
            <a:p>
              <a:pPr algn="r">
                <a:buFontTx/>
                <a:buNone/>
              </a:pPr>
              <a:r>
                <a:rPr kumimoji="0" lang="en-US" altLang="en-US" sz="1400">
                  <a:latin typeface="Arial" charset="0"/>
                </a:rPr>
                <a:t>0</a:t>
              </a:r>
              <a:endParaRPr kumimoji="0" lang="en-US" altLang="en-US" sz="2000">
                <a:solidFill>
                  <a:srgbClr val="FFFFFF"/>
                </a:solidFill>
                <a:latin typeface="Arial" charset="0"/>
              </a:endParaRPr>
            </a:p>
          </p:txBody>
        </p:sp>
      </p:grpSp>
      <p:grpSp>
        <p:nvGrpSpPr>
          <p:cNvPr id="6" name="Group 1055"/>
          <p:cNvGrpSpPr>
            <a:grpSpLocks/>
          </p:cNvGrpSpPr>
          <p:nvPr/>
        </p:nvGrpSpPr>
        <p:grpSpPr bwMode="auto">
          <a:xfrm>
            <a:off x="5000625" y="4572000"/>
            <a:ext cx="2362200" cy="1582738"/>
            <a:chOff x="2880" y="2880"/>
            <a:chExt cx="1488" cy="997"/>
          </a:xfrm>
        </p:grpSpPr>
        <p:sp>
          <p:nvSpPr>
            <p:cNvPr id="10260" name="Rectangle 1049"/>
            <p:cNvSpPr>
              <a:spLocks noChangeArrowheads="1"/>
            </p:cNvSpPr>
            <p:nvPr/>
          </p:nvSpPr>
          <p:spPr bwMode="auto">
            <a:xfrm>
              <a:off x="2880" y="2880"/>
              <a:ext cx="480" cy="997"/>
            </a:xfrm>
            <a:prstGeom prst="rect">
              <a:avLst/>
            </a:prstGeom>
            <a:noFill/>
            <a:ln w="9525">
              <a:noFill/>
              <a:miter lim="800000"/>
              <a:headEnd/>
              <a:tailEnd/>
            </a:ln>
          </p:spPr>
          <p:txBody>
            <a:bodyPr>
              <a:spAutoFit/>
            </a:bodyPr>
            <a:lstStyle/>
            <a:p>
              <a:pPr algn="r">
                <a:buFontTx/>
                <a:buNone/>
              </a:pPr>
              <a:r>
                <a:rPr kumimoji="0" lang="en-US" altLang="en-US" sz="1400">
                  <a:latin typeface="Arial" charset="0"/>
                </a:rPr>
                <a:t>$.50</a:t>
              </a:r>
            </a:p>
            <a:p>
              <a:pPr algn="r">
                <a:buFontTx/>
                <a:buNone/>
              </a:pPr>
              <a:r>
                <a:rPr kumimoji="0" lang="en-US" altLang="en-US" sz="1400">
                  <a:latin typeface="Arial" charset="0"/>
                </a:rPr>
                <a:t>$1.00</a:t>
              </a:r>
            </a:p>
            <a:p>
              <a:pPr algn="r">
                <a:buFontTx/>
                <a:buNone/>
              </a:pPr>
              <a:r>
                <a:rPr kumimoji="0" lang="en-US" altLang="en-US" sz="1400">
                  <a:latin typeface="Arial" charset="0"/>
                </a:rPr>
                <a:t>$1.50</a:t>
              </a:r>
            </a:p>
            <a:p>
              <a:pPr algn="r">
                <a:buFontTx/>
                <a:buNone/>
              </a:pPr>
              <a:r>
                <a:rPr kumimoji="0" lang="en-US" altLang="en-US" sz="1400">
                  <a:latin typeface="Arial" charset="0"/>
                </a:rPr>
                <a:t>$2.00</a:t>
              </a:r>
            </a:p>
            <a:p>
              <a:pPr algn="r">
                <a:buFontTx/>
                <a:buNone/>
              </a:pPr>
              <a:r>
                <a:rPr kumimoji="0" lang="en-US" altLang="en-US" sz="1400">
                  <a:latin typeface="Arial" charset="0"/>
                </a:rPr>
                <a:t>$2.50</a:t>
              </a:r>
            </a:p>
            <a:p>
              <a:pPr algn="r">
                <a:buFontTx/>
                <a:buNone/>
              </a:pPr>
              <a:r>
                <a:rPr kumimoji="0" lang="en-US" altLang="en-US" sz="1400">
                  <a:latin typeface="Arial" charset="0"/>
                </a:rPr>
                <a:t>$3.00</a:t>
              </a:r>
              <a:endParaRPr kumimoji="0" lang="en-US" altLang="en-US" sz="2000">
                <a:solidFill>
                  <a:srgbClr val="FFFFFF"/>
                </a:solidFill>
                <a:latin typeface="Arial" charset="0"/>
              </a:endParaRPr>
            </a:p>
          </p:txBody>
        </p:sp>
        <p:sp>
          <p:nvSpPr>
            <p:cNvPr id="10261" name="Rectangle 1050"/>
            <p:cNvSpPr>
              <a:spLocks noChangeArrowheads="1"/>
            </p:cNvSpPr>
            <p:nvPr/>
          </p:nvSpPr>
          <p:spPr bwMode="auto">
            <a:xfrm>
              <a:off x="4032" y="2880"/>
              <a:ext cx="336" cy="997"/>
            </a:xfrm>
            <a:prstGeom prst="rect">
              <a:avLst/>
            </a:prstGeom>
            <a:noFill/>
            <a:ln w="9525">
              <a:noFill/>
              <a:miter lim="800000"/>
              <a:headEnd/>
              <a:tailEnd/>
            </a:ln>
          </p:spPr>
          <p:txBody>
            <a:bodyPr>
              <a:spAutoFit/>
            </a:bodyPr>
            <a:lstStyle/>
            <a:p>
              <a:pPr algn="r">
                <a:buFontTx/>
                <a:buNone/>
              </a:pPr>
              <a:r>
                <a:rPr kumimoji="0" lang="en-US" altLang="en-US" sz="1400">
                  <a:latin typeface="Arial" charset="0"/>
                </a:rPr>
                <a:t>300</a:t>
              </a:r>
            </a:p>
            <a:p>
              <a:pPr algn="r">
                <a:buFontTx/>
                <a:buNone/>
              </a:pPr>
              <a:r>
                <a:rPr kumimoji="0" lang="en-US" altLang="en-US" sz="1400">
                  <a:latin typeface="Arial" charset="0"/>
                </a:rPr>
                <a:t>250</a:t>
              </a:r>
            </a:p>
            <a:p>
              <a:pPr algn="r">
                <a:buFontTx/>
                <a:buNone/>
              </a:pPr>
              <a:r>
                <a:rPr kumimoji="0" lang="en-US" altLang="en-US" sz="1400">
                  <a:latin typeface="Arial" charset="0"/>
                </a:rPr>
                <a:t>200</a:t>
              </a:r>
            </a:p>
            <a:p>
              <a:pPr algn="r">
                <a:buFontTx/>
                <a:buNone/>
              </a:pPr>
              <a:r>
                <a:rPr kumimoji="0" lang="en-US" altLang="en-US" sz="1400">
                  <a:latin typeface="Arial" charset="0"/>
                </a:rPr>
                <a:t>150</a:t>
              </a:r>
            </a:p>
            <a:p>
              <a:pPr algn="r">
                <a:buFontTx/>
                <a:buNone/>
              </a:pPr>
              <a:r>
                <a:rPr kumimoji="0" lang="en-US" altLang="en-US" sz="1400">
                  <a:latin typeface="Arial" charset="0"/>
                </a:rPr>
                <a:t>100</a:t>
              </a:r>
            </a:p>
            <a:p>
              <a:pPr algn="r">
                <a:buFontTx/>
                <a:buNone/>
              </a:pPr>
              <a:r>
                <a:rPr kumimoji="0" lang="en-US" altLang="en-US" sz="1400">
                  <a:latin typeface="Arial" charset="0"/>
                </a:rPr>
                <a:t>50</a:t>
              </a:r>
              <a:endParaRPr kumimoji="0" lang="en-US" altLang="en-US" sz="2000">
                <a:solidFill>
                  <a:srgbClr val="FFFFFF"/>
                </a:solidFill>
                <a:latin typeface="Arial" charset="0"/>
              </a:endParaRPr>
            </a:p>
          </p:txBody>
        </p:sp>
      </p:gr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391170"/>
                                        </p:tgtEl>
                                        <p:attrNameLst>
                                          <p:attrName>style.visibility</p:attrName>
                                        </p:attrNameLst>
                                      </p:cBhvr>
                                      <p:to>
                                        <p:strVal val="visible"/>
                                      </p:to>
                                    </p:set>
                                    <p:anim calcmode="lin" valueType="num">
                                      <p:cBhvr additive="base">
                                        <p:cTn id="7" dur="500" fill="hold"/>
                                        <p:tgtEl>
                                          <p:spTgt spid="391170"/>
                                        </p:tgtEl>
                                        <p:attrNameLst>
                                          <p:attrName>ppt_x</p:attrName>
                                        </p:attrNameLst>
                                      </p:cBhvr>
                                      <p:tavLst>
                                        <p:tav tm="0">
                                          <p:val>
                                            <p:strVal val="#ppt_x"/>
                                          </p:val>
                                        </p:tav>
                                        <p:tav tm="100000">
                                          <p:val>
                                            <p:strVal val="#ppt_x"/>
                                          </p:val>
                                        </p:tav>
                                      </p:tavLst>
                                    </p:anim>
                                    <p:anim calcmode="lin" valueType="num">
                                      <p:cBhvr additive="base">
                                        <p:cTn id="8" dur="500" fill="hold"/>
                                        <p:tgtEl>
                                          <p:spTgt spid="39117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 fill="hold" grpId="0" nodeType="clickEffect">
                                  <p:stCondLst>
                                    <p:cond delay="0"/>
                                  </p:stCondLst>
                                  <p:childTnLst>
                                    <p:set>
                                      <p:cBhvr>
                                        <p:cTn id="12" dur="1" fill="hold">
                                          <p:stCondLst>
                                            <p:cond delay="0"/>
                                          </p:stCondLst>
                                        </p:cTn>
                                        <p:tgtEl>
                                          <p:spTgt spid="391171">
                                            <p:txEl>
                                              <p:pRg st="0" end="0"/>
                                            </p:txEl>
                                          </p:spTgt>
                                        </p:tgtEl>
                                        <p:attrNameLst>
                                          <p:attrName>style.visibility</p:attrName>
                                        </p:attrNameLst>
                                      </p:cBhvr>
                                      <p:to>
                                        <p:strVal val="visible"/>
                                      </p:to>
                                    </p:set>
                                    <p:anim calcmode="lin" valueType="num">
                                      <p:cBhvr>
                                        <p:cTn id="13" dur="500" fill="hold"/>
                                        <p:tgtEl>
                                          <p:spTgt spid="391171">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91171">
                                            <p:txEl>
                                              <p:pRg st="0" end="0"/>
                                            </p:txEl>
                                          </p:spTgt>
                                        </p:tgtEl>
                                        <p:attrNameLst>
                                          <p:attrName>ppt_y</p:attrName>
                                        </p:attrNameLst>
                                      </p:cBhvr>
                                      <p:tavLst>
                                        <p:tav tm="0">
                                          <p:val>
                                            <p:strVal val="#ppt_y-#ppt_h/2"/>
                                          </p:val>
                                        </p:tav>
                                        <p:tav tm="100000">
                                          <p:val>
                                            <p:strVal val="#ppt_y"/>
                                          </p:val>
                                        </p:tav>
                                      </p:tavLst>
                                    </p:anim>
                                    <p:anim calcmode="lin" valueType="num">
                                      <p:cBhvr>
                                        <p:cTn id="15" dur="500" fill="hold"/>
                                        <p:tgtEl>
                                          <p:spTgt spid="391171">
                                            <p:txEl>
                                              <p:pRg st="0" end="0"/>
                                            </p:txEl>
                                          </p:spTgt>
                                        </p:tgtEl>
                                        <p:attrNameLst>
                                          <p:attrName>ppt_w</p:attrName>
                                        </p:attrNameLst>
                                      </p:cBhvr>
                                      <p:tavLst>
                                        <p:tav tm="0">
                                          <p:val>
                                            <p:strVal val="#ppt_w"/>
                                          </p:val>
                                        </p:tav>
                                        <p:tav tm="100000">
                                          <p:val>
                                            <p:strVal val="#ppt_w"/>
                                          </p:val>
                                        </p:tav>
                                      </p:tavLst>
                                    </p:anim>
                                    <p:anim calcmode="lin" valueType="num">
                                      <p:cBhvr>
                                        <p:cTn id="16" dur="500" fill="hold"/>
                                        <p:tgtEl>
                                          <p:spTgt spid="391171">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0-#ppt_w/2"/>
                                          </p:val>
                                        </p:tav>
                                        <p:tav tm="100000">
                                          <p:val>
                                            <p:strVal val="#ppt_x"/>
                                          </p:val>
                                        </p:tav>
                                      </p:tavLst>
                                    </p:anim>
                                    <p:anim calcmode="lin" valueType="num">
                                      <p:cBhvr additive="base">
                                        <p:cTn id="3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1" fill="hold" grpId="0" nodeType="clickEffect">
                                  <p:stCondLst>
                                    <p:cond delay="0"/>
                                  </p:stCondLst>
                                  <p:childTnLst>
                                    <p:set>
                                      <p:cBhvr>
                                        <p:cTn id="38" dur="1" fill="hold">
                                          <p:stCondLst>
                                            <p:cond delay="0"/>
                                          </p:stCondLst>
                                        </p:cTn>
                                        <p:tgtEl>
                                          <p:spTgt spid="391178">
                                            <p:txEl>
                                              <p:pRg st="0" end="0"/>
                                            </p:txEl>
                                          </p:spTgt>
                                        </p:tgtEl>
                                        <p:attrNameLst>
                                          <p:attrName>style.visibility</p:attrName>
                                        </p:attrNameLst>
                                      </p:cBhvr>
                                      <p:to>
                                        <p:strVal val="visible"/>
                                      </p:to>
                                    </p:set>
                                    <p:anim calcmode="lin" valueType="num">
                                      <p:cBhvr>
                                        <p:cTn id="39" dur="500" fill="hold"/>
                                        <p:tgtEl>
                                          <p:spTgt spid="391178">
                                            <p:txEl>
                                              <p:pRg st="0" end="0"/>
                                            </p:txEl>
                                          </p:spTgt>
                                        </p:tgtEl>
                                        <p:attrNameLst>
                                          <p:attrName>ppt_x</p:attrName>
                                        </p:attrNameLst>
                                      </p:cBhvr>
                                      <p:tavLst>
                                        <p:tav tm="0">
                                          <p:val>
                                            <p:strVal val="#ppt_x"/>
                                          </p:val>
                                        </p:tav>
                                        <p:tav tm="100000">
                                          <p:val>
                                            <p:strVal val="#ppt_x"/>
                                          </p:val>
                                        </p:tav>
                                      </p:tavLst>
                                    </p:anim>
                                    <p:anim calcmode="lin" valueType="num">
                                      <p:cBhvr>
                                        <p:cTn id="40" dur="500" fill="hold"/>
                                        <p:tgtEl>
                                          <p:spTgt spid="391178">
                                            <p:txEl>
                                              <p:pRg st="0" end="0"/>
                                            </p:txEl>
                                          </p:spTgt>
                                        </p:tgtEl>
                                        <p:attrNameLst>
                                          <p:attrName>ppt_y</p:attrName>
                                        </p:attrNameLst>
                                      </p:cBhvr>
                                      <p:tavLst>
                                        <p:tav tm="0">
                                          <p:val>
                                            <p:strVal val="#ppt_y-#ppt_h/2"/>
                                          </p:val>
                                        </p:tav>
                                        <p:tav tm="100000">
                                          <p:val>
                                            <p:strVal val="#ppt_y"/>
                                          </p:val>
                                        </p:tav>
                                      </p:tavLst>
                                    </p:anim>
                                    <p:anim calcmode="lin" valueType="num">
                                      <p:cBhvr>
                                        <p:cTn id="41" dur="500" fill="hold"/>
                                        <p:tgtEl>
                                          <p:spTgt spid="391178">
                                            <p:txEl>
                                              <p:pRg st="0" end="0"/>
                                            </p:txEl>
                                          </p:spTgt>
                                        </p:tgtEl>
                                        <p:attrNameLst>
                                          <p:attrName>ppt_w</p:attrName>
                                        </p:attrNameLst>
                                      </p:cBhvr>
                                      <p:tavLst>
                                        <p:tav tm="0">
                                          <p:val>
                                            <p:strVal val="#ppt_w"/>
                                          </p:val>
                                        </p:tav>
                                        <p:tav tm="100000">
                                          <p:val>
                                            <p:strVal val="#ppt_w"/>
                                          </p:val>
                                        </p:tav>
                                      </p:tavLst>
                                    </p:anim>
                                    <p:anim calcmode="lin" valueType="num">
                                      <p:cBhvr>
                                        <p:cTn id="42" dur="500" fill="hold"/>
                                        <p:tgtEl>
                                          <p:spTgt spid="391178">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1+#ppt_w/2"/>
                                          </p:val>
                                        </p:tav>
                                        <p:tav tm="100000">
                                          <p:val>
                                            <p:strVal val="#ppt_x"/>
                                          </p:val>
                                        </p:tav>
                                      </p:tavLst>
                                    </p:anim>
                                    <p:anim calcmode="lin" valueType="num">
                                      <p:cBhvr additive="base">
                                        <p:cTn id="4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1+#ppt_w/2"/>
                                          </p:val>
                                        </p:tav>
                                        <p:tav tm="100000">
                                          <p:val>
                                            <p:strVal val="#ppt_x"/>
                                          </p:val>
                                        </p:tav>
                                      </p:tavLst>
                                    </p:anim>
                                    <p:anim calcmode="lin" valueType="num">
                                      <p:cBhvr additive="base">
                                        <p:cTn id="5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170" grpId="0" autoUpdateAnimBg="0"/>
      <p:bldP spid="391171" grpId="0" build="p" bldLvl="2" autoUpdateAnimBg="0"/>
      <p:bldP spid="391178" grpId="0"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2194" name="Rectangle 2"/>
          <p:cNvSpPr>
            <a:spLocks noGrp="1" noChangeArrowheads="1"/>
          </p:cNvSpPr>
          <p:nvPr>
            <p:ph type="title"/>
          </p:nvPr>
        </p:nvSpPr>
        <p:spPr/>
        <p:txBody>
          <a:bodyPr/>
          <a:lstStyle/>
          <a:p>
            <a:pPr algn="ctr">
              <a:defRPr/>
            </a:pPr>
            <a:r>
              <a:rPr lang="en-US" altLang="en-US" b="0" smtClean="0">
                <a:solidFill>
                  <a:schemeClr val="tx1"/>
                </a:solidFill>
                <a:effectLst/>
              </a:rPr>
              <a:t>The Demand Curve</a:t>
            </a:r>
            <a:endParaRPr lang="en-US" altLang="en-US" smtClean="0"/>
          </a:p>
        </p:txBody>
      </p:sp>
      <p:sp>
        <p:nvSpPr>
          <p:cNvPr id="392195" name="Rectangle 3"/>
          <p:cNvSpPr>
            <a:spLocks noGrp="1" noChangeArrowheads="1"/>
          </p:cNvSpPr>
          <p:nvPr>
            <p:ph type="body" sz="half" idx="1"/>
          </p:nvPr>
        </p:nvSpPr>
        <p:spPr>
          <a:xfrm>
            <a:off x="502920" y="1783080"/>
            <a:ext cx="4340543" cy="5943600"/>
          </a:xfrm>
        </p:spPr>
        <p:txBody>
          <a:bodyPr>
            <a:normAutofit/>
          </a:bodyPr>
          <a:lstStyle/>
          <a:p>
            <a:pPr>
              <a:lnSpc>
                <a:spcPct val="90000"/>
              </a:lnSpc>
            </a:pPr>
            <a:r>
              <a:rPr lang="en-US" altLang="en-US" sz="2000" dirty="0" smtClean="0"/>
              <a:t>A </a:t>
            </a:r>
            <a:r>
              <a:rPr lang="en-US" altLang="en-US" sz="2000" b="1" dirty="0" smtClean="0">
                <a:solidFill>
                  <a:schemeClr val="tx2"/>
                </a:solidFill>
              </a:rPr>
              <a:t>demand curve</a:t>
            </a:r>
            <a:r>
              <a:rPr lang="en-US" altLang="en-US" sz="2000" dirty="0" smtClean="0"/>
              <a:t> is a graphical representation of a demand schedule.</a:t>
            </a:r>
          </a:p>
          <a:p>
            <a:pPr>
              <a:lnSpc>
                <a:spcPct val="90000"/>
              </a:lnSpc>
            </a:pPr>
            <a:r>
              <a:rPr lang="en-US" altLang="en-US" sz="2000" dirty="0" smtClean="0"/>
              <a:t>Three characteristics of every demand curve:  </a:t>
            </a:r>
          </a:p>
          <a:p>
            <a:pPr marL="723900" lvl="1" indent="-266700">
              <a:lnSpc>
                <a:spcPct val="90000"/>
              </a:lnSpc>
              <a:buFontTx/>
              <a:buAutoNum type="arabicPeriod"/>
            </a:pPr>
            <a:r>
              <a:rPr lang="en-US" altLang="en-US" sz="1800" b="1" dirty="0" smtClean="0"/>
              <a:t>Downward sloping</a:t>
            </a:r>
          </a:p>
          <a:p>
            <a:pPr marL="723900" lvl="1" indent="-266700">
              <a:lnSpc>
                <a:spcPct val="90000"/>
              </a:lnSpc>
              <a:buFontTx/>
              <a:buAutoNum type="arabicPeriod"/>
            </a:pPr>
            <a:r>
              <a:rPr lang="en-US" altLang="en-US" sz="1800" b="1" dirty="0" smtClean="0"/>
              <a:t>Must assume ceteris paribus</a:t>
            </a:r>
          </a:p>
          <a:p>
            <a:pPr marL="723900" lvl="1" indent="-266700">
              <a:lnSpc>
                <a:spcPct val="90000"/>
              </a:lnSpc>
              <a:buFontTx/>
              <a:buAutoNum type="arabicPeriod"/>
            </a:pPr>
            <a:r>
              <a:rPr lang="en-US" altLang="en-US" sz="1800" b="1" dirty="0" smtClean="0"/>
              <a:t>Relationship between price and quantity</a:t>
            </a:r>
            <a:endParaRPr lang="en-US" altLang="en-US" sz="1800" dirty="0" smtClean="0"/>
          </a:p>
          <a:p>
            <a:pPr>
              <a:lnSpc>
                <a:spcPct val="90000"/>
              </a:lnSpc>
            </a:pPr>
            <a:r>
              <a:rPr lang="en-US" altLang="en-US" sz="2000" dirty="0" smtClean="0"/>
              <a:t>What is the one factor that causes a shift in the quantity demanded? </a:t>
            </a:r>
          </a:p>
        </p:txBody>
      </p:sp>
      <p:grpSp>
        <p:nvGrpSpPr>
          <p:cNvPr id="11267" name="Group 62"/>
          <p:cNvGrpSpPr>
            <a:grpSpLocks/>
          </p:cNvGrpSpPr>
          <p:nvPr/>
        </p:nvGrpSpPr>
        <p:grpSpPr bwMode="auto">
          <a:xfrm>
            <a:off x="4886325" y="736740"/>
            <a:ext cx="4429125" cy="5678347"/>
            <a:chOff x="2688" y="576"/>
            <a:chExt cx="3141" cy="3120"/>
          </a:xfrm>
        </p:grpSpPr>
        <p:pic>
          <p:nvPicPr>
            <p:cNvPr id="11293" name="Picture 24"/>
            <p:cNvPicPr>
              <a:picLocks noChangeAspect="1" noChangeArrowheads="1"/>
            </p:cNvPicPr>
            <p:nvPr/>
          </p:nvPicPr>
          <p:blipFill>
            <a:blip r:embed="rId2" cstate="print"/>
            <a:srcRect/>
            <a:stretch>
              <a:fillRect/>
            </a:stretch>
          </p:blipFill>
          <p:spPr bwMode="auto">
            <a:xfrm>
              <a:off x="2688" y="833"/>
              <a:ext cx="3141" cy="2863"/>
            </a:xfrm>
            <a:prstGeom prst="rect">
              <a:avLst/>
            </a:prstGeom>
            <a:noFill/>
            <a:ln w="9525">
              <a:noFill/>
              <a:miter lim="800000"/>
              <a:headEnd/>
              <a:tailEnd/>
            </a:ln>
          </p:spPr>
        </p:pic>
        <p:sp>
          <p:nvSpPr>
            <p:cNvPr id="11294" name="Text Box 25"/>
            <p:cNvSpPr txBox="1">
              <a:spLocks noChangeArrowheads="1"/>
            </p:cNvSpPr>
            <p:nvPr/>
          </p:nvSpPr>
          <p:spPr bwMode="auto">
            <a:xfrm>
              <a:off x="2917" y="576"/>
              <a:ext cx="1919" cy="201"/>
            </a:xfrm>
            <a:prstGeom prst="rect">
              <a:avLst/>
            </a:prstGeom>
            <a:noFill/>
            <a:ln w="9525">
              <a:noFill/>
              <a:miter lim="800000"/>
              <a:headEnd/>
              <a:tailEnd/>
            </a:ln>
          </p:spPr>
          <p:txBody>
            <a:bodyPr>
              <a:spAutoFit/>
            </a:bodyPr>
            <a:lstStyle/>
            <a:p>
              <a:pPr>
                <a:spcBef>
                  <a:spcPct val="50000"/>
                </a:spcBef>
                <a:buFontTx/>
                <a:buNone/>
              </a:pPr>
              <a:r>
                <a:rPr kumimoji="0" lang="en-US" altLang="en-US" sz="1800" b="1">
                  <a:solidFill>
                    <a:srgbClr val="FFFFFF"/>
                  </a:solidFill>
                  <a:latin typeface="Arial" charset="0"/>
                </a:rPr>
                <a:t>Market Demand Curve</a:t>
              </a:r>
              <a:endParaRPr kumimoji="0" lang="en-US" altLang="en-US" sz="2000" b="1">
                <a:solidFill>
                  <a:srgbClr val="FFFFFF"/>
                </a:solidFill>
                <a:latin typeface="Arial" charset="0"/>
              </a:endParaRPr>
            </a:p>
          </p:txBody>
        </p:sp>
        <p:sp>
          <p:nvSpPr>
            <p:cNvPr id="11295" name="Rectangle 26"/>
            <p:cNvSpPr>
              <a:spLocks noChangeArrowheads="1"/>
            </p:cNvSpPr>
            <p:nvPr/>
          </p:nvSpPr>
          <p:spPr bwMode="auto">
            <a:xfrm>
              <a:off x="3097" y="1222"/>
              <a:ext cx="375" cy="1708"/>
            </a:xfrm>
            <a:prstGeom prst="rect">
              <a:avLst/>
            </a:prstGeom>
            <a:noFill/>
            <a:ln w="9525">
              <a:noFill/>
              <a:miter lim="800000"/>
              <a:headEnd/>
              <a:tailEnd/>
            </a:ln>
          </p:spPr>
          <p:txBody>
            <a:bodyPr wrap="none">
              <a:spAutoFit/>
            </a:bodyPr>
            <a:lstStyle/>
            <a:p>
              <a:pPr algn="r">
                <a:lnSpc>
                  <a:spcPct val="160000"/>
                </a:lnSpc>
                <a:spcBef>
                  <a:spcPct val="50000"/>
                </a:spcBef>
                <a:buFontTx/>
                <a:buNone/>
              </a:pPr>
              <a:r>
                <a:rPr kumimoji="0" lang="en-US" altLang="en-US" sz="1400">
                  <a:latin typeface="Arial" charset="0"/>
                </a:rPr>
                <a:t>3.00</a:t>
              </a:r>
            </a:p>
            <a:p>
              <a:pPr algn="r">
                <a:lnSpc>
                  <a:spcPct val="160000"/>
                </a:lnSpc>
                <a:spcBef>
                  <a:spcPct val="50000"/>
                </a:spcBef>
                <a:buFontTx/>
                <a:buNone/>
              </a:pPr>
              <a:r>
                <a:rPr kumimoji="0" lang="en-US" altLang="en-US" sz="1400">
                  <a:latin typeface="Arial" charset="0"/>
                </a:rPr>
                <a:t>2.50</a:t>
              </a:r>
            </a:p>
            <a:p>
              <a:pPr algn="r">
                <a:lnSpc>
                  <a:spcPct val="160000"/>
                </a:lnSpc>
                <a:spcBef>
                  <a:spcPct val="50000"/>
                </a:spcBef>
                <a:buFontTx/>
                <a:buNone/>
              </a:pPr>
              <a:r>
                <a:rPr kumimoji="0" lang="en-US" altLang="en-US" sz="1400">
                  <a:latin typeface="Arial" charset="0"/>
                </a:rPr>
                <a:t>2.00</a:t>
              </a:r>
            </a:p>
            <a:p>
              <a:pPr algn="r">
                <a:lnSpc>
                  <a:spcPct val="160000"/>
                </a:lnSpc>
                <a:spcBef>
                  <a:spcPct val="50000"/>
                </a:spcBef>
                <a:buFontTx/>
                <a:buNone/>
              </a:pPr>
              <a:r>
                <a:rPr kumimoji="0" lang="en-US" altLang="en-US" sz="1400">
                  <a:latin typeface="Arial" charset="0"/>
                </a:rPr>
                <a:t>1.50</a:t>
              </a:r>
            </a:p>
            <a:p>
              <a:pPr algn="r">
                <a:lnSpc>
                  <a:spcPct val="160000"/>
                </a:lnSpc>
                <a:spcBef>
                  <a:spcPct val="50000"/>
                </a:spcBef>
                <a:buFontTx/>
                <a:buNone/>
              </a:pPr>
              <a:r>
                <a:rPr kumimoji="0" lang="en-US" altLang="en-US" sz="1400">
                  <a:latin typeface="Arial" charset="0"/>
                </a:rPr>
                <a:t>1.00</a:t>
              </a:r>
            </a:p>
            <a:p>
              <a:pPr algn="r">
                <a:lnSpc>
                  <a:spcPct val="160000"/>
                </a:lnSpc>
                <a:spcBef>
                  <a:spcPct val="50000"/>
                </a:spcBef>
                <a:buFontTx/>
                <a:buNone/>
              </a:pPr>
              <a:r>
                <a:rPr kumimoji="0" lang="en-US" altLang="en-US" sz="1400">
                  <a:latin typeface="Arial" charset="0"/>
                </a:rPr>
                <a:t>.50</a:t>
              </a:r>
            </a:p>
            <a:p>
              <a:pPr algn="r">
                <a:lnSpc>
                  <a:spcPct val="160000"/>
                </a:lnSpc>
                <a:spcBef>
                  <a:spcPct val="50000"/>
                </a:spcBef>
                <a:buFontTx/>
                <a:buNone/>
              </a:pPr>
              <a:r>
                <a:rPr kumimoji="0" lang="en-US" altLang="en-US" sz="1400">
                  <a:latin typeface="Arial" charset="0"/>
                </a:rPr>
                <a:t>0</a:t>
              </a:r>
            </a:p>
          </p:txBody>
        </p:sp>
        <p:sp>
          <p:nvSpPr>
            <p:cNvPr id="11296" name="Rectangle 27"/>
            <p:cNvSpPr>
              <a:spLocks noChangeArrowheads="1"/>
            </p:cNvSpPr>
            <p:nvPr/>
          </p:nvSpPr>
          <p:spPr bwMode="auto">
            <a:xfrm>
              <a:off x="3430" y="3091"/>
              <a:ext cx="200" cy="237"/>
            </a:xfrm>
            <a:prstGeom prst="rect">
              <a:avLst/>
            </a:prstGeom>
            <a:noFill/>
            <a:ln w="9525">
              <a:noFill/>
              <a:miter lim="800000"/>
              <a:headEnd/>
              <a:tailEnd/>
            </a:ln>
          </p:spPr>
          <p:txBody>
            <a:bodyPr wrap="none">
              <a:spAutoFit/>
            </a:bodyPr>
            <a:lstStyle/>
            <a:p>
              <a:pPr algn="r">
                <a:lnSpc>
                  <a:spcPct val="160000"/>
                </a:lnSpc>
                <a:spcBef>
                  <a:spcPct val="50000"/>
                </a:spcBef>
                <a:buFontTx/>
                <a:buNone/>
              </a:pPr>
              <a:r>
                <a:rPr kumimoji="0" lang="en-US" altLang="en-US" sz="1400">
                  <a:latin typeface="Arial" charset="0"/>
                </a:rPr>
                <a:t>0</a:t>
              </a:r>
            </a:p>
          </p:txBody>
        </p:sp>
        <p:sp>
          <p:nvSpPr>
            <p:cNvPr id="11297" name="Rectangle 28"/>
            <p:cNvSpPr>
              <a:spLocks noChangeArrowheads="1"/>
            </p:cNvSpPr>
            <p:nvPr/>
          </p:nvSpPr>
          <p:spPr bwMode="auto">
            <a:xfrm>
              <a:off x="3702" y="3091"/>
              <a:ext cx="271" cy="237"/>
            </a:xfrm>
            <a:prstGeom prst="rect">
              <a:avLst/>
            </a:prstGeom>
            <a:noFill/>
            <a:ln w="9525">
              <a:noFill/>
              <a:miter lim="800000"/>
              <a:headEnd/>
              <a:tailEnd/>
            </a:ln>
          </p:spPr>
          <p:txBody>
            <a:bodyPr wrap="none">
              <a:spAutoFit/>
            </a:bodyPr>
            <a:lstStyle/>
            <a:p>
              <a:pPr algn="ctr">
                <a:lnSpc>
                  <a:spcPct val="160000"/>
                </a:lnSpc>
                <a:spcBef>
                  <a:spcPct val="50000"/>
                </a:spcBef>
                <a:buFontTx/>
                <a:buNone/>
              </a:pPr>
              <a:r>
                <a:rPr kumimoji="0" lang="en-US" altLang="en-US" sz="1400">
                  <a:latin typeface="Arial" charset="0"/>
                </a:rPr>
                <a:t>50</a:t>
              </a:r>
            </a:p>
          </p:txBody>
        </p:sp>
        <p:sp>
          <p:nvSpPr>
            <p:cNvPr id="11298" name="Rectangle 29"/>
            <p:cNvSpPr>
              <a:spLocks noChangeArrowheads="1"/>
            </p:cNvSpPr>
            <p:nvPr/>
          </p:nvSpPr>
          <p:spPr bwMode="auto">
            <a:xfrm>
              <a:off x="3938" y="3091"/>
              <a:ext cx="340" cy="237"/>
            </a:xfrm>
            <a:prstGeom prst="rect">
              <a:avLst/>
            </a:prstGeom>
            <a:noFill/>
            <a:ln w="9525">
              <a:noFill/>
              <a:miter lim="800000"/>
              <a:headEnd/>
              <a:tailEnd/>
            </a:ln>
          </p:spPr>
          <p:txBody>
            <a:bodyPr wrap="none">
              <a:spAutoFit/>
            </a:bodyPr>
            <a:lstStyle/>
            <a:p>
              <a:pPr algn="ctr">
                <a:lnSpc>
                  <a:spcPct val="160000"/>
                </a:lnSpc>
                <a:spcBef>
                  <a:spcPct val="50000"/>
                </a:spcBef>
                <a:buFontTx/>
                <a:buNone/>
              </a:pPr>
              <a:r>
                <a:rPr kumimoji="0" lang="en-US" altLang="en-US" sz="1400">
                  <a:latin typeface="Arial" charset="0"/>
                </a:rPr>
                <a:t>100</a:t>
              </a:r>
            </a:p>
          </p:txBody>
        </p:sp>
        <p:sp>
          <p:nvSpPr>
            <p:cNvPr id="11299" name="Rectangle 30"/>
            <p:cNvSpPr>
              <a:spLocks noChangeArrowheads="1"/>
            </p:cNvSpPr>
            <p:nvPr/>
          </p:nvSpPr>
          <p:spPr bwMode="auto">
            <a:xfrm>
              <a:off x="4225" y="3091"/>
              <a:ext cx="340" cy="237"/>
            </a:xfrm>
            <a:prstGeom prst="rect">
              <a:avLst/>
            </a:prstGeom>
            <a:noFill/>
            <a:ln w="9525">
              <a:noFill/>
              <a:miter lim="800000"/>
              <a:headEnd/>
              <a:tailEnd/>
            </a:ln>
          </p:spPr>
          <p:txBody>
            <a:bodyPr wrap="none">
              <a:spAutoFit/>
            </a:bodyPr>
            <a:lstStyle/>
            <a:p>
              <a:pPr algn="ctr">
                <a:lnSpc>
                  <a:spcPct val="160000"/>
                </a:lnSpc>
                <a:spcBef>
                  <a:spcPct val="50000"/>
                </a:spcBef>
                <a:buFontTx/>
                <a:buNone/>
              </a:pPr>
              <a:r>
                <a:rPr kumimoji="0" lang="en-US" altLang="en-US" sz="1400">
                  <a:latin typeface="Arial" charset="0"/>
                </a:rPr>
                <a:t>150</a:t>
              </a:r>
            </a:p>
          </p:txBody>
        </p:sp>
        <p:sp>
          <p:nvSpPr>
            <p:cNvPr id="11300" name="Rectangle 31"/>
            <p:cNvSpPr>
              <a:spLocks noChangeArrowheads="1"/>
            </p:cNvSpPr>
            <p:nvPr/>
          </p:nvSpPr>
          <p:spPr bwMode="auto">
            <a:xfrm>
              <a:off x="4514" y="3086"/>
              <a:ext cx="340" cy="238"/>
            </a:xfrm>
            <a:prstGeom prst="rect">
              <a:avLst/>
            </a:prstGeom>
            <a:noFill/>
            <a:ln w="9525">
              <a:noFill/>
              <a:miter lim="800000"/>
              <a:headEnd/>
              <a:tailEnd/>
            </a:ln>
          </p:spPr>
          <p:txBody>
            <a:bodyPr wrap="none">
              <a:spAutoFit/>
            </a:bodyPr>
            <a:lstStyle/>
            <a:p>
              <a:pPr algn="ctr">
                <a:lnSpc>
                  <a:spcPct val="160000"/>
                </a:lnSpc>
                <a:spcBef>
                  <a:spcPct val="50000"/>
                </a:spcBef>
                <a:buFontTx/>
                <a:buNone/>
              </a:pPr>
              <a:r>
                <a:rPr kumimoji="0" lang="en-US" altLang="en-US" sz="1400">
                  <a:latin typeface="Arial" charset="0"/>
                </a:rPr>
                <a:t>200</a:t>
              </a:r>
            </a:p>
          </p:txBody>
        </p:sp>
        <p:sp>
          <p:nvSpPr>
            <p:cNvPr id="11301" name="Rectangle 32"/>
            <p:cNvSpPr>
              <a:spLocks noChangeArrowheads="1"/>
            </p:cNvSpPr>
            <p:nvPr/>
          </p:nvSpPr>
          <p:spPr bwMode="auto">
            <a:xfrm>
              <a:off x="4801" y="3086"/>
              <a:ext cx="340" cy="238"/>
            </a:xfrm>
            <a:prstGeom prst="rect">
              <a:avLst/>
            </a:prstGeom>
            <a:noFill/>
            <a:ln w="9525">
              <a:noFill/>
              <a:miter lim="800000"/>
              <a:headEnd/>
              <a:tailEnd/>
            </a:ln>
          </p:spPr>
          <p:txBody>
            <a:bodyPr wrap="none">
              <a:spAutoFit/>
            </a:bodyPr>
            <a:lstStyle/>
            <a:p>
              <a:pPr algn="ctr">
                <a:lnSpc>
                  <a:spcPct val="160000"/>
                </a:lnSpc>
                <a:spcBef>
                  <a:spcPct val="50000"/>
                </a:spcBef>
                <a:buFontTx/>
                <a:buNone/>
              </a:pPr>
              <a:r>
                <a:rPr kumimoji="0" lang="en-US" altLang="en-US" sz="1400" dirty="0">
                  <a:latin typeface="Arial" charset="0"/>
                </a:rPr>
                <a:t>250</a:t>
              </a:r>
            </a:p>
          </p:txBody>
        </p:sp>
        <p:sp>
          <p:nvSpPr>
            <p:cNvPr id="11302" name="Rectangle 33"/>
            <p:cNvSpPr>
              <a:spLocks noChangeArrowheads="1"/>
            </p:cNvSpPr>
            <p:nvPr/>
          </p:nvSpPr>
          <p:spPr bwMode="auto">
            <a:xfrm>
              <a:off x="5089" y="3088"/>
              <a:ext cx="340" cy="237"/>
            </a:xfrm>
            <a:prstGeom prst="rect">
              <a:avLst/>
            </a:prstGeom>
            <a:noFill/>
            <a:ln w="9525">
              <a:noFill/>
              <a:miter lim="800000"/>
              <a:headEnd/>
              <a:tailEnd/>
            </a:ln>
          </p:spPr>
          <p:txBody>
            <a:bodyPr wrap="none">
              <a:spAutoFit/>
            </a:bodyPr>
            <a:lstStyle/>
            <a:p>
              <a:pPr algn="ctr">
                <a:lnSpc>
                  <a:spcPct val="160000"/>
                </a:lnSpc>
                <a:spcBef>
                  <a:spcPct val="50000"/>
                </a:spcBef>
                <a:buFontTx/>
                <a:buNone/>
              </a:pPr>
              <a:r>
                <a:rPr kumimoji="0" lang="en-US" altLang="en-US" sz="1400">
                  <a:latin typeface="Arial" charset="0"/>
                </a:rPr>
                <a:t>300</a:t>
              </a:r>
            </a:p>
          </p:txBody>
        </p:sp>
        <p:sp>
          <p:nvSpPr>
            <p:cNvPr id="11303" name="Rectangle 34"/>
            <p:cNvSpPr>
              <a:spLocks noChangeArrowheads="1"/>
            </p:cNvSpPr>
            <p:nvPr/>
          </p:nvSpPr>
          <p:spPr bwMode="auto">
            <a:xfrm>
              <a:off x="5362" y="3086"/>
              <a:ext cx="340" cy="238"/>
            </a:xfrm>
            <a:prstGeom prst="rect">
              <a:avLst/>
            </a:prstGeom>
            <a:noFill/>
            <a:ln w="9525">
              <a:noFill/>
              <a:miter lim="800000"/>
              <a:headEnd/>
              <a:tailEnd/>
            </a:ln>
          </p:spPr>
          <p:txBody>
            <a:bodyPr wrap="none">
              <a:spAutoFit/>
            </a:bodyPr>
            <a:lstStyle/>
            <a:p>
              <a:pPr algn="ctr">
                <a:lnSpc>
                  <a:spcPct val="160000"/>
                </a:lnSpc>
                <a:spcBef>
                  <a:spcPct val="50000"/>
                </a:spcBef>
                <a:buFontTx/>
                <a:buNone/>
              </a:pPr>
              <a:r>
                <a:rPr kumimoji="0" lang="en-US" altLang="en-US" sz="1400">
                  <a:latin typeface="Arial" charset="0"/>
                </a:rPr>
                <a:t>350</a:t>
              </a:r>
            </a:p>
          </p:txBody>
        </p:sp>
        <p:sp>
          <p:nvSpPr>
            <p:cNvPr id="11304" name="Text Box 35"/>
            <p:cNvSpPr txBox="1">
              <a:spLocks noChangeArrowheads="1"/>
            </p:cNvSpPr>
            <p:nvPr/>
          </p:nvSpPr>
          <p:spPr bwMode="auto">
            <a:xfrm>
              <a:off x="3717" y="3292"/>
              <a:ext cx="1680" cy="168"/>
            </a:xfrm>
            <a:prstGeom prst="rect">
              <a:avLst/>
            </a:prstGeom>
            <a:noFill/>
            <a:ln w="9525">
              <a:noFill/>
              <a:miter lim="800000"/>
              <a:headEnd/>
              <a:tailEnd/>
            </a:ln>
          </p:spPr>
          <p:txBody>
            <a:bodyPr>
              <a:spAutoFit/>
            </a:bodyPr>
            <a:lstStyle/>
            <a:p>
              <a:pPr algn="ctr">
                <a:spcBef>
                  <a:spcPct val="50000"/>
                </a:spcBef>
                <a:buFontTx/>
                <a:buNone/>
              </a:pPr>
              <a:r>
                <a:rPr kumimoji="0" lang="en-US" altLang="en-US" sz="1400" b="1">
                  <a:latin typeface="Arial" charset="0"/>
                </a:rPr>
                <a:t>Slices of pizza per day</a:t>
              </a:r>
              <a:endParaRPr kumimoji="0" lang="en-US" altLang="en-US" sz="2600" b="1">
                <a:latin typeface="Arial" charset="0"/>
              </a:endParaRPr>
            </a:p>
          </p:txBody>
        </p:sp>
        <p:sp>
          <p:nvSpPr>
            <p:cNvPr id="11305" name="Text Box 36"/>
            <p:cNvSpPr txBox="1">
              <a:spLocks noChangeArrowheads="1"/>
            </p:cNvSpPr>
            <p:nvPr/>
          </p:nvSpPr>
          <p:spPr bwMode="auto">
            <a:xfrm rot="-5400000">
              <a:off x="2166" y="2015"/>
              <a:ext cx="1682" cy="216"/>
            </a:xfrm>
            <a:prstGeom prst="rect">
              <a:avLst/>
            </a:prstGeom>
            <a:noFill/>
            <a:ln w="9525">
              <a:noFill/>
              <a:miter lim="800000"/>
              <a:headEnd/>
              <a:tailEnd/>
            </a:ln>
          </p:spPr>
          <p:txBody>
            <a:bodyPr>
              <a:spAutoFit/>
            </a:bodyPr>
            <a:lstStyle/>
            <a:p>
              <a:pPr algn="ctr">
                <a:spcBef>
                  <a:spcPct val="50000"/>
                </a:spcBef>
                <a:buFontTx/>
                <a:buNone/>
              </a:pPr>
              <a:r>
                <a:rPr kumimoji="0" lang="en-US" altLang="en-US" sz="1400" b="1">
                  <a:latin typeface="Arial" charset="0"/>
                </a:rPr>
                <a:t>Price per slice (in dollars)</a:t>
              </a:r>
              <a:endParaRPr kumimoji="0" lang="en-US" altLang="en-US" sz="2600" b="1">
                <a:latin typeface="Arial" charset="0"/>
              </a:endParaRPr>
            </a:p>
          </p:txBody>
        </p:sp>
      </p:grpSp>
      <p:grpSp>
        <p:nvGrpSpPr>
          <p:cNvPr id="11268" name="Group 55"/>
          <p:cNvGrpSpPr>
            <a:grpSpLocks/>
          </p:cNvGrpSpPr>
          <p:nvPr/>
        </p:nvGrpSpPr>
        <p:grpSpPr bwMode="auto">
          <a:xfrm>
            <a:off x="6595428" y="2851468"/>
            <a:ext cx="1806575" cy="1806575"/>
            <a:chOff x="4289" y="1825"/>
            <a:chExt cx="1138" cy="1138"/>
          </a:xfrm>
        </p:grpSpPr>
        <p:grpSp>
          <p:nvGrpSpPr>
            <p:cNvPr id="11284" name="Group 46"/>
            <p:cNvGrpSpPr>
              <a:grpSpLocks/>
            </p:cNvGrpSpPr>
            <p:nvPr/>
          </p:nvGrpSpPr>
          <p:grpSpPr bwMode="auto">
            <a:xfrm>
              <a:off x="4865" y="2395"/>
              <a:ext cx="562" cy="568"/>
              <a:chOff x="3714" y="1248"/>
              <a:chExt cx="562" cy="568"/>
            </a:xfrm>
          </p:grpSpPr>
          <p:pic>
            <p:nvPicPr>
              <p:cNvPr id="11291" name="Picture 47"/>
              <p:cNvPicPr>
                <a:picLocks noChangeAspect="1" noChangeArrowheads="1"/>
              </p:cNvPicPr>
              <p:nvPr/>
            </p:nvPicPr>
            <p:blipFill>
              <a:blip r:embed="rId3" cstate="print"/>
              <a:srcRect/>
              <a:stretch>
                <a:fillRect/>
              </a:stretch>
            </p:blipFill>
            <p:spPr bwMode="auto">
              <a:xfrm>
                <a:off x="3714" y="1248"/>
                <a:ext cx="528" cy="528"/>
              </a:xfrm>
              <a:prstGeom prst="rect">
                <a:avLst/>
              </a:prstGeom>
              <a:noFill/>
              <a:ln w="9525">
                <a:noFill/>
                <a:miter lim="800000"/>
                <a:headEnd/>
                <a:tailEnd/>
              </a:ln>
            </p:spPr>
          </p:pic>
          <p:pic>
            <p:nvPicPr>
              <p:cNvPr id="11292" name="Picture 48"/>
              <p:cNvPicPr>
                <a:picLocks noChangeAspect="1" noChangeArrowheads="1"/>
              </p:cNvPicPr>
              <p:nvPr/>
            </p:nvPicPr>
            <p:blipFill>
              <a:blip r:embed="rId4" cstate="print"/>
              <a:srcRect/>
              <a:stretch>
                <a:fillRect/>
              </a:stretch>
            </p:blipFill>
            <p:spPr bwMode="auto">
              <a:xfrm>
                <a:off x="3940" y="1480"/>
                <a:ext cx="336" cy="336"/>
              </a:xfrm>
              <a:prstGeom prst="rect">
                <a:avLst/>
              </a:prstGeom>
              <a:noFill/>
              <a:ln w="9525">
                <a:noFill/>
                <a:miter lim="800000"/>
                <a:headEnd/>
                <a:tailEnd/>
              </a:ln>
            </p:spPr>
          </p:pic>
        </p:grpSp>
        <p:grpSp>
          <p:nvGrpSpPr>
            <p:cNvPr id="11285" name="Group 49"/>
            <p:cNvGrpSpPr>
              <a:grpSpLocks/>
            </p:cNvGrpSpPr>
            <p:nvPr/>
          </p:nvGrpSpPr>
          <p:grpSpPr bwMode="auto">
            <a:xfrm>
              <a:off x="4577" y="2113"/>
              <a:ext cx="562" cy="568"/>
              <a:chOff x="3714" y="1248"/>
              <a:chExt cx="562" cy="568"/>
            </a:xfrm>
          </p:grpSpPr>
          <p:pic>
            <p:nvPicPr>
              <p:cNvPr id="11289" name="Picture 50"/>
              <p:cNvPicPr>
                <a:picLocks noChangeAspect="1" noChangeArrowheads="1"/>
              </p:cNvPicPr>
              <p:nvPr/>
            </p:nvPicPr>
            <p:blipFill>
              <a:blip r:embed="rId3" cstate="print"/>
              <a:srcRect/>
              <a:stretch>
                <a:fillRect/>
              </a:stretch>
            </p:blipFill>
            <p:spPr bwMode="auto">
              <a:xfrm>
                <a:off x="3714" y="1248"/>
                <a:ext cx="528" cy="528"/>
              </a:xfrm>
              <a:prstGeom prst="rect">
                <a:avLst/>
              </a:prstGeom>
              <a:noFill/>
              <a:ln w="9525">
                <a:noFill/>
                <a:miter lim="800000"/>
                <a:headEnd/>
                <a:tailEnd/>
              </a:ln>
            </p:spPr>
          </p:pic>
          <p:pic>
            <p:nvPicPr>
              <p:cNvPr id="11290" name="Picture 51"/>
              <p:cNvPicPr>
                <a:picLocks noChangeAspect="1" noChangeArrowheads="1"/>
              </p:cNvPicPr>
              <p:nvPr/>
            </p:nvPicPr>
            <p:blipFill>
              <a:blip r:embed="rId4" cstate="print"/>
              <a:srcRect/>
              <a:stretch>
                <a:fillRect/>
              </a:stretch>
            </p:blipFill>
            <p:spPr bwMode="auto">
              <a:xfrm>
                <a:off x="3940" y="1480"/>
                <a:ext cx="336" cy="336"/>
              </a:xfrm>
              <a:prstGeom prst="rect">
                <a:avLst/>
              </a:prstGeom>
              <a:noFill/>
              <a:ln w="9525">
                <a:noFill/>
                <a:miter lim="800000"/>
                <a:headEnd/>
                <a:tailEnd/>
              </a:ln>
            </p:spPr>
          </p:pic>
        </p:grpSp>
        <p:grpSp>
          <p:nvGrpSpPr>
            <p:cNvPr id="11286" name="Group 52"/>
            <p:cNvGrpSpPr>
              <a:grpSpLocks/>
            </p:cNvGrpSpPr>
            <p:nvPr/>
          </p:nvGrpSpPr>
          <p:grpSpPr bwMode="auto">
            <a:xfrm>
              <a:off x="4289" y="1825"/>
              <a:ext cx="562" cy="568"/>
              <a:chOff x="3714" y="1248"/>
              <a:chExt cx="562" cy="568"/>
            </a:xfrm>
          </p:grpSpPr>
          <p:pic>
            <p:nvPicPr>
              <p:cNvPr id="11287" name="Picture 53"/>
              <p:cNvPicPr>
                <a:picLocks noChangeAspect="1" noChangeArrowheads="1"/>
              </p:cNvPicPr>
              <p:nvPr/>
            </p:nvPicPr>
            <p:blipFill>
              <a:blip r:embed="rId3" cstate="print"/>
              <a:srcRect/>
              <a:stretch>
                <a:fillRect/>
              </a:stretch>
            </p:blipFill>
            <p:spPr bwMode="auto">
              <a:xfrm>
                <a:off x="3714" y="1248"/>
                <a:ext cx="528" cy="528"/>
              </a:xfrm>
              <a:prstGeom prst="rect">
                <a:avLst/>
              </a:prstGeom>
              <a:noFill/>
              <a:ln w="9525">
                <a:noFill/>
                <a:miter lim="800000"/>
                <a:headEnd/>
                <a:tailEnd/>
              </a:ln>
            </p:spPr>
          </p:pic>
          <p:pic>
            <p:nvPicPr>
              <p:cNvPr id="11288" name="Picture 54"/>
              <p:cNvPicPr>
                <a:picLocks noChangeAspect="1" noChangeArrowheads="1"/>
              </p:cNvPicPr>
              <p:nvPr/>
            </p:nvPicPr>
            <p:blipFill>
              <a:blip r:embed="rId4" cstate="print"/>
              <a:srcRect/>
              <a:stretch>
                <a:fillRect/>
              </a:stretch>
            </p:blipFill>
            <p:spPr bwMode="auto">
              <a:xfrm>
                <a:off x="3940" y="1480"/>
                <a:ext cx="336" cy="336"/>
              </a:xfrm>
              <a:prstGeom prst="rect">
                <a:avLst/>
              </a:prstGeom>
              <a:noFill/>
              <a:ln w="9525">
                <a:noFill/>
                <a:miter lim="800000"/>
                <a:headEnd/>
                <a:tailEnd/>
              </a:ln>
            </p:spPr>
          </p:pic>
        </p:grpSp>
      </p:grpSp>
      <p:sp>
        <p:nvSpPr>
          <p:cNvPr id="11269" name="Text Box 61"/>
          <p:cNvSpPr txBox="1">
            <a:spLocks noChangeArrowheads="1"/>
          </p:cNvSpPr>
          <p:nvPr/>
        </p:nvSpPr>
        <p:spPr bwMode="auto">
          <a:xfrm>
            <a:off x="6797040" y="4175760"/>
            <a:ext cx="1143000" cy="304800"/>
          </a:xfrm>
          <a:prstGeom prst="rect">
            <a:avLst/>
          </a:prstGeom>
          <a:noFill/>
          <a:ln w="9525">
            <a:noFill/>
            <a:miter lim="800000"/>
            <a:headEnd/>
            <a:tailEnd/>
          </a:ln>
        </p:spPr>
        <p:txBody>
          <a:bodyPr>
            <a:spAutoFit/>
          </a:bodyPr>
          <a:lstStyle/>
          <a:p>
            <a:pPr algn="ctr">
              <a:spcBef>
                <a:spcPct val="50000"/>
              </a:spcBef>
              <a:buFontTx/>
              <a:buNone/>
            </a:pPr>
            <a:r>
              <a:rPr kumimoji="0" lang="en-US" altLang="en-US" sz="1400" dirty="0">
                <a:latin typeface="Arial" charset="0"/>
              </a:rPr>
              <a:t>Demand</a:t>
            </a:r>
            <a:endParaRPr kumimoji="0" lang="en-US" altLang="en-US" sz="3000" dirty="0">
              <a:latin typeface="Arial" charset="0"/>
            </a:endParaRPr>
          </a:p>
        </p:txBody>
      </p:sp>
      <p:sp>
        <p:nvSpPr>
          <p:cNvPr id="11278" name="Text Box 72"/>
          <p:cNvSpPr txBox="1">
            <a:spLocks noChangeArrowheads="1"/>
          </p:cNvSpPr>
          <p:nvPr/>
        </p:nvSpPr>
        <p:spPr bwMode="auto">
          <a:xfrm>
            <a:off x="2633980" y="5192713"/>
            <a:ext cx="2001838" cy="457200"/>
          </a:xfrm>
          <a:prstGeom prst="rect">
            <a:avLst/>
          </a:prstGeom>
          <a:noFill/>
          <a:ln w="9525">
            <a:noFill/>
            <a:miter lim="800000"/>
            <a:headEnd/>
            <a:tailEnd/>
          </a:ln>
        </p:spPr>
        <p:txBody>
          <a:bodyPr>
            <a:spAutoFit/>
          </a:bodyPr>
          <a:lstStyle/>
          <a:p>
            <a:pPr lvl="2"/>
            <a:endParaRPr lang="en-US"/>
          </a:p>
        </p:txBody>
      </p:sp>
      <p:sp>
        <p:nvSpPr>
          <p:cNvPr id="392265" name="Text Box 73"/>
          <p:cNvSpPr txBox="1">
            <a:spLocks noChangeArrowheads="1"/>
          </p:cNvSpPr>
          <p:nvPr/>
        </p:nvSpPr>
        <p:spPr bwMode="auto">
          <a:xfrm>
            <a:off x="2450148" y="5153660"/>
            <a:ext cx="2514600" cy="1079500"/>
          </a:xfrm>
          <a:prstGeom prst="rect">
            <a:avLst/>
          </a:prstGeom>
          <a:noFill/>
          <a:ln w="9525">
            <a:noFill/>
            <a:miter lim="800000"/>
            <a:headEnd/>
            <a:tailEnd/>
          </a:ln>
        </p:spPr>
        <p:txBody>
          <a:bodyPr>
            <a:spAutoFit/>
          </a:bodyPr>
          <a:lstStyle/>
          <a:p>
            <a:pPr>
              <a:lnSpc>
                <a:spcPct val="90000"/>
              </a:lnSpc>
              <a:spcBef>
                <a:spcPct val="60000"/>
              </a:spcBef>
              <a:buClr>
                <a:schemeClr val="tx1"/>
              </a:buClr>
              <a:buSzPct val="150000"/>
              <a:buFontTx/>
              <a:buNone/>
            </a:pPr>
            <a:r>
              <a:rPr lang="en-US" altLang="en-US" sz="4000" dirty="0" smtClean="0">
                <a:solidFill>
                  <a:srgbClr val="000000"/>
                </a:solidFill>
                <a:latin typeface="Arial" charset="0"/>
              </a:rPr>
              <a:t>PRICE</a:t>
            </a:r>
            <a:endParaRPr lang="en-US" altLang="en-US" sz="4000" dirty="0">
              <a:solidFill>
                <a:srgbClr val="000000"/>
              </a:solidFill>
              <a:latin typeface="Arial" charset="0"/>
            </a:endParaRPr>
          </a:p>
          <a:p>
            <a:pPr>
              <a:buFontTx/>
              <a:buNone/>
            </a:pPr>
            <a:endParaRPr lang="en-US"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000"/>
                                  </p:stCondLst>
                                  <p:childTnLst>
                                    <p:set>
                                      <p:cBhvr>
                                        <p:cTn id="6" dur="1" fill="hold">
                                          <p:stCondLst>
                                            <p:cond delay="0"/>
                                          </p:stCondLst>
                                        </p:cTn>
                                        <p:tgtEl>
                                          <p:spTgt spid="392194"/>
                                        </p:tgtEl>
                                        <p:attrNameLst>
                                          <p:attrName>style.visibility</p:attrName>
                                        </p:attrNameLst>
                                      </p:cBhvr>
                                      <p:to>
                                        <p:strVal val="visible"/>
                                      </p:to>
                                    </p:set>
                                    <p:anim calcmode="lin" valueType="num">
                                      <p:cBhvr additive="base">
                                        <p:cTn id="7" dur="500" fill="hold"/>
                                        <p:tgtEl>
                                          <p:spTgt spid="392194"/>
                                        </p:tgtEl>
                                        <p:attrNameLst>
                                          <p:attrName>ppt_x</p:attrName>
                                        </p:attrNameLst>
                                      </p:cBhvr>
                                      <p:tavLst>
                                        <p:tav tm="0">
                                          <p:val>
                                            <p:strVal val="#ppt_x"/>
                                          </p:val>
                                        </p:tav>
                                        <p:tav tm="100000">
                                          <p:val>
                                            <p:strVal val="#ppt_x"/>
                                          </p:val>
                                        </p:tav>
                                      </p:tavLst>
                                    </p:anim>
                                    <p:anim calcmode="lin" valueType="num">
                                      <p:cBhvr additive="base">
                                        <p:cTn id="8" dur="500" fill="hold"/>
                                        <p:tgtEl>
                                          <p:spTgt spid="39219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392195">
                                            <p:txEl>
                                              <p:pRg st="0" end="0"/>
                                            </p:txEl>
                                          </p:spTgt>
                                        </p:tgtEl>
                                        <p:attrNameLst>
                                          <p:attrName>style.visibility</p:attrName>
                                        </p:attrNameLst>
                                      </p:cBhvr>
                                      <p:to>
                                        <p:strVal val="visible"/>
                                      </p:to>
                                    </p:set>
                                    <p:animEffect transition="in" filter="randombar(horizontal)">
                                      <p:cBhvr>
                                        <p:cTn id="13" dur="500"/>
                                        <p:tgtEl>
                                          <p:spTgt spid="39219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392195">
                                            <p:txEl>
                                              <p:pRg st="1" end="1"/>
                                            </p:txEl>
                                          </p:spTgt>
                                        </p:tgtEl>
                                        <p:attrNameLst>
                                          <p:attrName>style.visibility</p:attrName>
                                        </p:attrNameLst>
                                      </p:cBhvr>
                                      <p:to>
                                        <p:strVal val="visible"/>
                                      </p:to>
                                    </p:set>
                                    <p:animEffect transition="in" filter="randombar(horizontal)">
                                      <p:cBhvr>
                                        <p:cTn id="18" dur="500"/>
                                        <p:tgtEl>
                                          <p:spTgt spid="39219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392195">
                                            <p:txEl>
                                              <p:pRg st="2" end="2"/>
                                            </p:txEl>
                                          </p:spTgt>
                                        </p:tgtEl>
                                        <p:attrNameLst>
                                          <p:attrName>style.visibility</p:attrName>
                                        </p:attrNameLst>
                                      </p:cBhvr>
                                      <p:to>
                                        <p:strVal val="visible"/>
                                      </p:to>
                                    </p:set>
                                    <p:animEffect transition="in" filter="randombar(horizontal)">
                                      <p:cBhvr>
                                        <p:cTn id="23" dur="500"/>
                                        <p:tgtEl>
                                          <p:spTgt spid="392195">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392195">
                                            <p:txEl>
                                              <p:pRg st="3" end="3"/>
                                            </p:txEl>
                                          </p:spTgt>
                                        </p:tgtEl>
                                        <p:attrNameLst>
                                          <p:attrName>style.visibility</p:attrName>
                                        </p:attrNameLst>
                                      </p:cBhvr>
                                      <p:to>
                                        <p:strVal val="visible"/>
                                      </p:to>
                                    </p:set>
                                    <p:animEffect transition="in" filter="randombar(horizontal)">
                                      <p:cBhvr>
                                        <p:cTn id="28" dur="500"/>
                                        <p:tgtEl>
                                          <p:spTgt spid="392195">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392195">
                                            <p:txEl>
                                              <p:pRg st="4" end="4"/>
                                            </p:txEl>
                                          </p:spTgt>
                                        </p:tgtEl>
                                        <p:attrNameLst>
                                          <p:attrName>style.visibility</p:attrName>
                                        </p:attrNameLst>
                                      </p:cBhvr>
                                      <p:to>
                                        <p:strVal val="visible"/>
                                      </p:to>
                                    </p:set>
                                    <p:animEffect transition="in" filter="randombar(horizontal)">
                                      <p:cBhvr>
                                        <p:cTn id="33" dur="500"/>
                                        <p:tgtEl>
                                          <p:spTgt spid="392195">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392195">
                                            <p:txEl>
                                              <p:pRg st="5" end="5"/>
                                            </p:txEl>
                                          </p:spTgt>
                                        </p:tgtEl>
                                        <p:attrNameLst>
                                          <p:attrName>style.visibility</p:attrName>
                                        </p:attrNameLst>
                                      </p:cBhvr>
                                      <p:to>
                                        <p:strVal val="visible"/>
                                      </p:to>
                                    </p:set>
                                    <p:animEffect transition="in" filter="randombar(horizontal)">
                                      <p:cBhvr>
                                        <p:cTn id="38" dur="500"/>
                                        <p:tgtEl>
                                          <p:spTgt spid="392195">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92265"/>
                                        </p:tgtEl>
                                        <p:attrNameLst>
                                          <p:attrName>style.visibility</p:attrName>
                                        </p:attrNameLst>
                                      </p:cBhvr>
                                      <p:to>
                                        <p:strVal val="visible"/>
                                      </p:to>
                                    </p:set>
                                    <p:anim calcmode="lin" valueType="num">
                                      <p:cBhvr additive="base">
                                        <p:cTn id="43" dur="500" fill="hold"/>
                                        <p:tgtEl>
                                          <p:spTgt spid="392265"/>
                                        </p:tgtEl>
                                        <p:attrNameLst>
                                          <p:attrName>ppt_x</p:attrName>
                                        </p:attrNameLst>
                                      </p:cBhvr>
                                      <p:tavLst>
                                        <p:tav tm="0">
                                          <p:val>
                                            <p:strVal val="0-#ppt_w/2"/>
                                          </p:val>
                                        </p:tav>
                                        <p:tav tm="100000">
                                          <p:val>
                                            <p:strVal val="#ppt_x"/>
                                          </p:val>
                                        </p:tav>
                                      </p:tavLst>
                                    </p:anim>
                                    <p:anim calcmode="lin" valueType="num">
                                      <p:cBhvr additive="base">
                                        <p:cTn id="44" dur="500" fill="hold"/>
                                        <p:tgtEl>
                                          <p:spTgt spid="3922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194" grpId="0" autoUpdateAnimBg="0"/>
      <p:bldP spid="392195" grpId="0" build="p" bldLvl="2" autoUpdateAnimBg="0"/>
      <p:bldP spid="39226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pic>
        <p:nvPicPr>
          <p:cNvPr id="12290" name="Picture 1036"/>
          <p:cNvPicPr>
            <a:picLocks noChangeAspect="1" noChangeArrowheads="1"/>
          </p:cNvPicPr>
          <p:nvPr/>
        </p:nvPicPr>
        <p:blipFill>
          <a:blip r:embed="rId2" cstate="print"/>
          <a:srcRect/>
          <a:stretch>
            <a:fillRect/>
          </a:stretch>
        </p:blipFill>
        <p:spPr bwMode="auto">
          <a:xfrm>
            <a:off x="1759532" y="2535389"/>
            <a:ext cx="5458691" cy="4294909"/>
          </a:xfrm>
          <a:prstGeom prst="rect">
            <a:avLst/>
          </a:prstGeom>
          <a:noFill/>
          <a:ln w="9525">
            <a:noFill/>
            <a:miter lim="800000"/>
            <a:headEnd/>
            <a:tailEnd/>
          </a:ln>
        </p:spPr>
      </p:pic>
      <p:sp>
        <p:nvSpPr>
          <p:cNvPr id="414723" name="Rectangle 1027"/>
          <p:cNvSpPr>
            <a:spLocks noGrp="1" noChangeArrowheads="1"/>
          </p:cNvSpPr>
          <p:nvPr>
            <p:ph type="body" sz="half" idx="1"/>
          </p:nvPr>
        </p:nvSpPr>
        <p:spPr>
          <a:xfrm>
            <a:off x="0" y="510540"/>
            <a:ext cx="9144000" cy="3943350"/>
          </a:xfrm>
        </p:spPr>
        <p:txBody>
          <a:bodyPr/>
          <a:lstStyle/>
          <a:p>
            <a:pPr>
              <a:defRPr/>
            </a:pPr>
            <a:r>
              <a:rPr lang="en-US" sz="1800" b="1" dirty="0" smtClean="0">
                <a:latin typeface="Lucida Sans Unicode" pitchFamily="34" charset="0"/>
              </a:rPr>
              <a:t>Movement along the demand curve is a result in a consumer changing their behavior based on a change in price.</a:t>
            </a:r>
          </a:p>
          <a:p>
            <a:pPr>
              <a:defRPr/>
            </a:pPr>
            <a:r>
              <a:rPr lang="en-US" sz="1800" b="1" dirty="0" smtClean="0">
                <a:latin typeface="Lucida Sans Unicode" pitchFamily="34" charset="0"/>
              </a:rPr>
              <a:t>Increase in quantity demanded is demonstrated by moving down the demand </a:t>
            </a:r>
            <a:r>
              <a:rPr lang="en-US" sz="1800" b="1" dirty="0" smtClean="0">
                <a:latin typeface="Lucida Sans Unicode" pitchFamily="34" charset="0"/>
              </a:rPr>
              <a:t>curve</a:t>
            </a:r>
          </a:p>
          <a:p>
            <a:pPr>
              <a:defRPr/>
            </a:pPr>
            <a:r>
              <a:rPr lang="en-US" sz="1800" b="1" dirty="0" smtClean="0">
                <a:latin typeface="Lucida Sans Unicode" pitchFamily="34" charset="0"/>
              </a:rPr>
              <a:t>Decrease </a:t>
            </a:r>
            <a:r>
              <a:rPr lang="en-US" sz="1800" b="1" dirty="0" smtClean="0">
                <a:latin typeface="Lucida Sans Unicode" pitchFamily="34" charset="0"/>
              </a:rPr>
              <a:t>in quantity demanded is demonstrated by moving up the demand </a:t>
            </a:r>
            <a:r>
              <a:rPr lang="en-US" sz="1800" b="1" dirty="0" smtClean="0">
                <a:latin typeface="Lucida Sans Unicode" pitchFamily="34" charset="0"/>
              </a:rPr>
              <a:t>curve</a:t>
            </a:r>
            <a:endParaRPr lang="en-US" sz="1800" b="1" dirty="0" smtClean="0">
              <a:latin typeface="Lucida Sans Unicode" pitchFamily="34" charset="0"/>
            </a:endParaRPr>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414723">
                                            <p:txEl>
                                              <p:pRg st="0" end="0"/>
                                            </p:txEl>
                                          </p:spTgt>
                                        </p:tgtEl>
                                        <p:attrNameLst>
                                          <p:attrName>style.visibility</p:attrName>
                                        </p:attrNameLst>
                                      </p:cBhvr>
                                      <p:to>
                                        <p:strVal val="visible"/>
                                      </p:to>
                                    </p:set>
                                    <p:anim calcmode="lin" valueType="num">
                                      <p:cBhvr additive="base">
                                        <p:cTn id="7" dur="500" fill="hold"/>
                                        <p:tgtEl>
                                          <p:spTgt spid="41472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4147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414723">
                                            <p:txEl>
                                              <p:pRg st="1" end="1"/>
                                            </p:txEl>
                                          </p:spTgt>
                                        </p:tgtEl>
                                        <p:attrNameLst>
                                          <p:attrName>style.visibility</p:attrName>
                                        </p:attrNameLst>
                                      </p:cBhvr>
                                      <p:to>
                                        <p:strVal val="visible"/>
                                      </p:to>
                                    </p:set>
                                    <p:anim calcmode="lin" valueType="num">
                                      <p:cBhvr additive="base">
                                        <p:cTn id="13" dur="500" fill="hold"/>
                                        <p:tgtEl>
                                          <p:spTgt spid="41472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4147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414723">
                                            <p:txEl>
                                              <p:pRg st="2" end="2"/>
                                            </p:txEl>
                                          </p:spTgt>
                                        </p:tgtEl>
                                        <p:attrNameLst>
                                          <p:attrName>style.visibility</p:attrName>
                                        </p:attrNameLst>
                                      </p:cBhvr>
                                      <p:to>
                                        <p:strVal val="visible"/>
                                      </p:to>
                                    </p:set>
                                    <p:anim calcmode="lin" valueType="num">
                                      <p:cBhvr additive="base">
                                        <p:cTn id="19" dur="500" fill="hold"/>
                                        <p:tgtEl>
                                          <p:spTgt spid="41472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1472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723" grpId="0" build="p" bldLvl="5" autoUpdateAnimBg="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5749</TotalTime>
  <Words>1578</Words>
  <Application>Microsoft Office PowerPoint</Application>
  <PresentationFormat>On-screen Show (4:3)</PresentationFormat>
  <Paragraphs>315</Paragraphs>
  <Slides>31</Slides>
  <Notes>2</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3" baseType="lpstr">
      <vt:lpstr>Civic</vt:lpstr>
      <vt:lpstr>Document</vt:lpstr>
      <vt:lpstr>Slide 1</vt:lpstr>
      <vt:lpstr>What does DEMAND mean?!?!!?</vt:lpstr>
      <vt:lpstr>LAW OF DEMAND</vt:lpstr>
      <vt:lpstr>Quantity Demanded vs. Demand</vt:lpstr>
      <vt:lpstr>To illustrate the difference….</vt:lpstr>
      <vt:lpstr>Slide 6</vt:lpstr>
      <vt:lpstr>The Demand Schedule</vt:lpstr>
      <vt:lpstr>The Demand Curve</vt:lpstr>
      <vt:lpstr>Slide 9</vt:lpstr>
      <vt:lpstr> Shifting the Whole Demand Curve</vt:lpstr>
      <vt:lpstr>Shifting the Curve (cont.)</vt:lpstr>
      <vt:lpstr>What is Elasticity of Demand?</vt:lpstr>
      <vt:lpstr>Factors Affecting Elasticity</vt:lpstr>
      <vt:lpstr>The Law of Supply</vt:lpstr>
      <vt:lpstr>How Does the Law of Supply Work?</vt:lpstr>
      <vt:lpstr>Supply Schedules</vt:lpstr>
      <vt:lpstr>Supply Curves</vt:lpstr>
      <vt:lpstr>Shifting the Whole Supply Curve </vt:lpstr>
      <vt:lpstr>Input Costs and Supply</vt:lpstr>
      <vt:lpstr>Government Influences on Supply</vt:lpstr>
      <vt:lpstr>Other Factors Influencing Supply</vt:lpstr>
      <vt:lpstr>Elasticity of Supply</vt:lpstr>
      <vt:lpstr>What Affects Elasticity of Supply?</vt:lpstr>
      <vt:lpstr>Slide 24</vt:lpstr>
      <vt:lpstr>Balancing the Market</vt:lpstr>
      <vt:lpstr>Market Disequilibrium</vt:lpstr>
      <vt:lpstr>Price Ceilings</vt:lpstr>
      <vt:lpstr>Price Floors</vt:lpstr>
      <vt:lpstr>Advantages of Prices</vt:lpstr>
      <vt:lpstr>Marginal Returns</vt:lpstr>
      <vt:lpstr>Production Costs</vt:lpstr>
    </vt:vector>
  </TitlesOfParts>
  <Company>Pearson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Economics: Principles in Action</dc:title>
  <dc:subject>World History Lecture Notes</dc:subject>
  <dc:creator>Prentice Hall</dc:creator>
  <cp:lastModifiedBy>User</cp:lastModifiedBy>
  <cp:revision>168</cp:revision>
  <cp:lastPrinted>2005-06-08T01:53:30Z</cp:lastPrinted>
  <dcterms:created xsi:type="dcterms:W3CDTF">1999-11-16T21:04:33Z</dcterms:created>
  <dcterms:modified xsi:type="dcterms:W3CDTF">2010-12-13T12:32:52Z</dcterms:modified>
</cp:coreProperties>
</file>